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7" r:id="rId4"/>
    <p:sldMasterId id="2147483783" r:id="rId5"/>
    <p:sldMasterId id="2147483754" r:id="rId6"/>
    <p:sldMasterId id="2147483767" r:id="rId7"/>
  </p:sldMasterIdLst>
  <p:notesMasterIdLst>
    <p:notesMasterId r:id="rId42"/>
  </p:notesMasterIdLst>
  <p:handoutMasterIdLst>
    <p:handoutMasterId r:id="rId43"/>
  </p:handoutMasterIdLst>
  <p:sldIdLst>
    <p:sldId id="279" r:id="rId8"/>
    <p:sldId id="299" r:id="rId9"/>
    <p:sldId id="301" r:id="rId10"/>
    <p:sldId id="280" r:id="rId11"/>
    <p:sldId id="270" r:id="rId12"/>
    <p:sldId id="273" r:id="rId13"/>
    <p:sldId id="276" r:id="rId14"/>
    <p:sldId id="281" r:id="rId15"/>
    <p:sldId id="263" r:id="rId16"/>
    <p:sldId id="302" r:id="rId17"/>
    <p:sldId id="290" r:id="rId18"/>
    <p:sldId id="296" r:id="rId19"/>
    <p:sldId id="303" r:id="rId20"/>
    <p:sldId id="284" r:id="rId21"/>
    <p:sldId id="285" r:id="rId22"/>
    <p:sldId id="286" r:id="rId23"/>
    <p:sldId id="291" r:id="rId24"/>
    <p:sldId id="304" r:id="rId25"/>
    <p:sldId id="293" r:id="rId26"/>
    <p:sldId id="292" r:id="rId27"/>
    <p:sldId id="305" r:id="rId28"/>
    <p:sldId id="283" r:id="rId29"/>
    <p:sldId id="306" r:id="rId30"/>
    <p:sldId id="294" r:id="rId31"/>
    <p:sldId id="282" r:id="rId32"/>
    <p:sldId id="257" r:id="rId33"/>
    <p:sldId id="261" r:id="rId34"/>
    <p:sldId id="278" r:id="rId35"/>
    <p:sldId id="256" r:id="rId36"/>
    <p:sldId id="259" r:id="rId37"/>
    <p:sldId id="258" r:id="rId38"/>
    <p:sldId id="260" r:id="rId39"/>
    <p:sldId id="300" r:id="rId40"/>
    <p:sldId id="307" r:id="rId41"/>
  </p:sldIdLst>
  <p:sldSz cx="9144000" cy="6858000" type="screen4x3"/>
  <p:notesSz cx="6797675" cy="9926638"/>
  <p:embeddedFontLst>
    <p:embeddedFont>
      <p:font typeface="Calibri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D5179"/>
    <a:srgbClr val="E31B22"/>
    <a:srgbClr val="AAA096"/>
    <a:srgbClr val="00B3B0"/>
    <a:srgbClr val="FFF465"/>
    <a:srgbClr val="006892"/>
    <a:srgbClr val="F47735"/>
    <a:srgbClr val="B2BB1E"/>
    <a:srgbClr val="007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82899" autoAdjust="0"/>
  </p:normalViewPr>
  <p:slideViewPr>
    <p:cSldViewPr>
      <p:cViewPr>
        <p:scale>
          <a:sx n="70" d="100"/>
          <a:sy n="70" d="100"/>
        </p:scale>
        <p:origin x="-113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3228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E15E8D-B5F0-4FD3-A2E1-83A9D4DE1BD4}" type="datetimeFigureOut">
              <a:rPr lang="en-GB"/>
              <a:pPr>
                <a:defRPr/>
              </a:pPr>
              <a:t>09/10/2017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D6EDCBB-FEE7-4E99-BE15-8BAACF6F9A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412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69CED74-E1A6-45F4-858A-1F1C92EB6B75}" type="datetimeFigureOut">
              <a:rPr lang="en-GB"/>
              <a:pPr>
                <a:defRPr/>
              </a:pPr>
              <a:t>09/10/2017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587744-2D71-4BD7-A3F2-A0EA247047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901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E.g. visitors who have come for a fun day out to spend time with their friends may not want to spend time engaging with an educational touch table, but they may want to see an animal feed &amp; talk.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587744-2D71-4BD7-A3F2-A0EA2470479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17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587744-2D71-4BD7-A3F2-A0EA2470479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27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71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  <a:prstGeom prst="rect">
            <a:avLst/>
          </a:prstGeom>
        </p:spPr>
        <p:txBody>
          <a:bodyPr/>
          <a:lstStyle>
            <a:lvl1pPr>
              <a:buClrTx/>
              <a:defRPr sz="3200"/>
            </a:lvl1pPr>
            <a:lvl2pPr>
              <a:defRPr sz="2800"/>
            </a:lvl2pPr>
            <a:lvl3pPr>
              <a:buClrTx/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702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207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538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908720"/>
            <a:ext cx="1244824" cy="563550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908720"/>
            <a:ext cx="6666599" cy="56355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54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44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7D5179"/>
              </a:buClr>
              <a:buFont typeface="Arial" pitchFamily="34" charset="0"/>
              <a:buChar char="•"/>
              <a:defRPr sz="2400"/>
            </a:lvl1pPr>
            <a:lvl2pPr>
              <a:buClr>
                <a:srgbClr val="7D5179"/>
              </a:buClr>
              <a:defRPr sz="2400"/>
            </a:lvl2pPr>
            <a:lvl3pPr>
              <a:buClr>
                <a:srgbClr val="7D5179"/>
              </a:buClr>
              <a:defRPr sz="2400"/>
            </a:lvl3pPr>
            <a:lvl4pPr>
              <a:buClr>
                <a:srgbClr val="7D5179"/>
              </a:buClr>
              <a:defRPr sz="2400"/>
            </a:lvl4pPr>
            <a:lvl5pPr>
              <a:buClr>
                <a:srgbClr val="7D5179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72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7D5179"/>
              </a:buClr>
              <a:buFont typeface="Arial" pitchFamily="34" charset="0"/>
              <a:buChar char="•"/>
              <a:defRPr sz="2400"/>
            </a:lvl1pPr>
            <a:lvl2pPr>
              <a:buClr>
                <a:srgbClr val="7D5179"/>
              </a:buClr>
              <a:defRPr sz="2400"/>
            </a:lvl2pPr>
            <a:lvl3pPr>
              <a:buClr>
                <a:srgbClr val="7D5179"/>
              </a:buClr>
              <a:defRPr sz="2400"/>
            </a:lvl3pPr>
            <a:lvl4pPr>
              <a:buClr>
                <a:srgbClr val="7D5179"/>
              </a:buClr>
              <a:defRPr sz="2400"/>
            </a:lvl4pPr>
            <a:lvl5pPr>
              <a:buClr>
                <a:srgbClr val="7D5179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07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lid BG">
    <p:bg>
      <p:bgPr>
        <a:solidFill>
          <a:srgbClr val="7D51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59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69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1B22"/>
              </a:buClr>
              <a:buFont typeface="Arial" pitchFamily="34" charset="0"/>
              <a:buChar char="•"/>
              <a:defRPr sz="2400"/>
            </a:lvl1pPr>
            <a:lvl2pPr>
              <a:buClr>
                <a:srgbClr val="E31B22"/>
              </a:buClr>
              <a:defRPr sz="2400"/>
            </a:lvl2pPr>
            <a:lvl3pPr>
              <a:buClr>
                <a:srgbClr val="E31B22"/>
              </a:buClr>
              <a:defRPr sz="2400"/>
            </a:lvl3pPr>
            <a:lvl4pPr>
              <a:buClr>
                <a:srgbClr val="E31B22"/>
              </a:buClr>
              <a:defRPr sz="2400"/>
            </a:lvl4pPr>
            <a:lvl5pPr>
              <a:buClr>
                <a:srgbClr val="E31B2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144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112474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76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036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939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17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384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13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908720"/>
            <a:ext cx="1244824" cy="563550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908720"/>
            <a:ext cx="6666599" cy="56355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28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41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F47735"/>
              </a:buClr>
              <a:defRPr sz="2400"/>
            </a:lvl1pPr>
            <a:lvl2pPr>
              <a:buClr>
                <a:srgbClr val="F47735"/>
              </a:buClr>
              <a:defRPr sz="2400"/>
            </a:lvl2pPr>
            <a:lvl3pPr>
              <a:buClr>
                <a:srgbClr val="F47735"/>
              </a:buClr>
              <a:defRPr sz="2400"/>
            </a:lvl3pPr>
            <a:lvl4pPr>
              <a:buClr>
                <a:srgbClr val="F47735"/>
              </a:buClr>
              <a:defRPr sz="2400"/>
            </a:lvl4pPr>
            <a:lvl5pPr>
              <a:buClr>
                <a:srgbClr val="F47735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69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>
              <a:buClr>
                <a:srgbClr val="F47735"/>
              </a:buClr>
              <a:defRPr sz="2400"/>
            </a:lvl1pPr>
            <a:lvl2pPr>
              <a:buClr>
                <a:srgbClr val="F47735"/>
              </a:buClr>
              <a:defRPr sz="2400"/>
            </a:lvl2pPr>
            <a:lvl3pPr>
              <a:buClr>
                <a:srgbClr val="F47735"/>
              </a:buClr>
              <a:defRPr sz="2400"/>
            </a:lvl3pPr>
            <a:lvl4pPr>
              <a:buClr>
                <a:srgbClr val="F47735"/>
              </a:buClr>
              <a:defRPr sz="2400"/>
            </a:lvl4pPr>
            <a:lvl5pPr>
              <a:buClr>
                <a:srgbClr val="F47735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39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1B22"/>
              </a:buClr>
              <a:buFont typeface="Arial" pitchFamily="34" charset="0"/>
              <a:buChar char="•"/>
              <a:defRPr sz="2400"/>
            </a:lvl1pPr>
            <a:lvl2pPr>
              <a:buClr>
                <a:srgbClr val="E31B22"/>
              </a:buClr>
              <a:defRPr sz="2400"/>
            </a:lvl2pPr>
            <a:lvl3pPr>
              <a:buClr>
                <a:srgbClr val="E31B22"/>
              </a:buClr>
              <a:defRPr sz="2400"/>
            </a:lvl3pPr>
            <a:lvl4pPr>
              <a:buClr>
                <a:srgbClr val="E31B22"/>
              </a:buClr>
              <a:defRPr sz="2400"/>
            </a:lvl4pPr>
            <a:lvl5pPr>
              <a:buClr>
                <a:srgbClr val="E31B2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14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Solid_BG">
    <p:bg>
      <p:bgPr>
        <a:solidFill>
          <a:srgbClr val="F47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49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06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6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112474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2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62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9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65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275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42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908720"/>
            <a:ext cx="1244824" cy="563550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908720"/>
            <a:ext cx="6666599" cy="56355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15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lid BG">
    <p:bg>
      <p:bgPr>
        <a:solidFill>
          <a:srgbClr val="AAA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1B22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>
              <a:buClr>
                <a:srgbClr val="E31B22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E31B22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rgbClr val="E31B22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rgbClr val="E31B22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4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25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36504"/>
          </a:xfrm>
          <a:prstGeom prst="rect">
            <a:avLst/>
          </a:prstGeom>
        </p:spPr>
        <p:txBody>
          <a:bodyPr/>
          <a:lstStyle>
            <a:lvl1pPr>
              <a:buClr>
                <a:srgbClr val="006892"/>
              </a:buClr>
              <a:defRPr sz="2400"/>
            </a:lvl1pPr>
            <a:lvl2pPr>
              <a:buClr>
                <a:srgbClr val="006892"/>
              </a:buClr>
              <a:defRPr sz="2400"/>
            </a:lvl2pPr>
            <a:lvl3pPr>
              <a:buClr>
                <a:srgbClr val="006892"/>
              </a:buClr>
              <a:defRPr sz="2400"/>
            </a:lvl3pPr>
            <a:lvl4pPr>
              <a:buClr>
                <a:srgbClr val="006892"/>
              </a:buClr>
              <a:defRPr sz="2400"/>
            </a:lvl4pPr>
            <a:lvl5pPr>
              <a:buClr>
                <a:srgbClr val="00689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81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>
              <a:buClr>
                <a:srgbClr val="006892"/>
              </a:buClr>
              <a:defRPr sz="2400"/>
            </a:lvl1pPr>
            <a:lvl2pPr>
              <a:buClr>
                <a:srgbClr val="006892"/>
              </a:buClr>
              <a:defRPr sz="2400"/>
            </a:lvl2pPr>
            <a:lvl3pPr>
              <a:buClr>
                <a:srgbClr val="006892"/>
              </a:buClr>
              <a:defRPr sz="2400"/>
            </a:lvl3pPr>
            <a:lvl4pPr>
              <a:buClr>
                <a:srgbClr val="006892"/>
              </a:buClr>
              <a:defRPr sz="2400"/>
            </a:lvl4pPr>
            <a:lvl5pPr>
              <a:buClr>
                <a:srgbClr val="00689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537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Solid_BG">
    <p:bg>
      <p:bgPr>
        <a:solidFill>
          <a:srgbClr val="0068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08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7412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24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112474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41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074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336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52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72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4"/>
            <a:ext cx="5486400" cy="3602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627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7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908720"/>
            <a:ext cx="1244824" cy="563550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908720"/>
            <a:ext cx="6666599" cy="56355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88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buClr>
                <a:srgbClr val="E31B22"/>
              </a:buClr>
              <a:defRPr sz="2800"/>
            </a:lvl1pPr>
            <a:lvl2pPr>
              <a:defRPr sz="2400"/>
            </a:lvl2pPr>
            <a:lvl3pPr>
              <a:buClr>
                <a:srgbClr val="E31B2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buClr>
                <a:srgbClr val="E31B22"/>
              </a:buClr>
              <a:defRPr sz="2800"/>
            </a:lvl1pPr>
            <a:lvl2pPr>
              <a:defRPr sz="2400"/>
            </a:lvl2pPr>
            <a:lvl3pPr>
              <a:buClr>
                <a:srgbClr val="E31B2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68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112474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buClrTx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buClrTx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39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28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56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AAA0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spcAft>
                <a:spcPct val="50000"/>
              </a:spcAft>
              <a:buFontTx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44624"/>
            <a:ext cx="1512168" cy="82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131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7D517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spcAft>
                <a:spcPct val="50000"/>
              </a:spcAft>
              <a:buFontTx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5" name="Picture 5" descr="CZ_White_RGB_LS cop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51725" y="158750"/>
            <a:ext cx="1511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24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F4773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spcAft>
                <a:spcPct val="50000"/>
              </a:spcAft>
              <a:buFontTx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5" name="Picture 5" descr="CZ_White_RGB_LS cop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51725" y="158750"/>
            <a:ext cx="1511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60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756" r:id="rId3"/>
    <p:sldLayoutId id="2147483781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00689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spcAft>
                <a:spcPct val="50000"/>
              </a:spcAft>
              <a:buFontTx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5" name="Picture 5" descr="CZ_White_RGB_LS cop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51725" y="158750"/>
            <a:ext cx="1511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41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0" r:id="rId2"/>
    <p:sldLayoutId id="2147483769" r:id="rId3"/>
    <p:sldLayoutId id="2147483782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00708"/>
            <a:ext cx="3600400" cy="309634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Getting to know you</a:t>
            </a:r>
            <a:endParaRPr lang="id-ID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Your name</a:t>
            </a:r>
          </a:p>
          <a:p>
            <a:r>
              <a:rPr lang="en-GB" dirty="0" smtClean="0"/>
              <a:t>Where you are from</a:t>
            </a:r>
          </a:p>
          <a:p>
            <a:r>
              <a:rPr lang="en-GB" dirty="0" smtClean="0"/>
              <a:t>Your job role </a:t>
            </a:r>
          </a:p>
          <a:p>
            <a:r>
              <a:rPr lang="en-GB" dirty="0" smtClean="0"/>
              <a:t>An educational activity  you do and are most proud </a:t>
            </a:r>
          </a:p>
          <a:p>
            <a:r>
              <a:rPr lang="en-GB" dirty="0" smtClean="0"/>
              <a:t>What educational activity would you like to develop in the future</a:t>
            </a:r>
            <a:endParaRPr lang="id-ID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34"/>
          <a:stretch/>
        </p:blipFill>
        <p:spPr bwMode="auto">
          <a:xfrm>
            <a:off x="2267744" y="5919076"/>
            <a:ext cx="4306477" cy="93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0982" y="908720"/>
            <a:ext cx="43274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d-ID" sz="2400" dirty="0"/>
              <a:t>Perkenalkan diri </a:t>
            </a:r>
            <a:r>
              <a:rPr lang="id-ID" sz="2400" dirty="0" smtClean="0"/>
              <a:t>anda</a:t>
            </a:r>
          </a:p>
          <a:p>
            <a:pPr marL="0" indent="0">
              <a:buNone/>
            </a:pPr>
            <a:endParaRPr lang="id-ID" sz="2400" dirty="0"/>
          </a:p>
          <a:p>
            <a:r>
              <a:rPr lang="id-ID" sz="2400" dirty="0" smtClean="0"/>
              <a:t>-Nama </a:t>
            </a:r>
            <a:r>
              <a:rPr lang="id-ID" sz="2400" dirty="0"/>
              <a:t>anda</a:t>
            </a:r>
          </a:p>
          <a:p>
            <a:r>
              <a:rPr lang="id-ID" sz="2400" dirty="0" smtClean="0"/>
              <a:t>-Dari </a:t>
            </a:r>
            <a:r>
              <a:rPr lang="id-ID" sz="2400" dirty="0"/>
              <a:t>mana </a:t>
            </a:r>
            <a:r>
              <a:rPr lang="id-ID" sz="2400" dirty="0" smtClean="0"/>
              <a:t>asal anda </a:t>
            </a:r>
            <a:endParaRPr lang="id-ID" sz="2400" dirty="0"/>
          </a:p>
          <a:p>
            <a:r>
              <a:rPr lang="id-ID" sz="2400" dirty="0" smtClean="0"/>
              <a:t>-Apa pelerjaan anda</a:t>
            </a:r>
            <a:endParaRPr lang="id-ID" sz="2400" dirty="0"/>
          </a:p>
          <a:p>
            <a:r>
              <a:rPr lang="id-ID" sz="2400" dirty="0" smtClean="0"/>
              <a:t>-Kegiatan </a:t>
            </a:r>
            <a:r>
              <a:rPr lang="id-ID" sz="2400" dirty="0"/>
              <a:t>pendidikan </a:t>
            </a:r>
            <a:r>
              <a:rPr lang="id-ID" sz="2400" dirty="0" smtClean="0"/>
              <a:t>apa yang telah anda </a:t>
            </a:r>
            <a:r>
              <a:rPr lang="id-ID" sz="2400" dirty="0"/>
              <a:t>lakukan dan yang paling membanggakan</a:t>
            </a:r>
          </a:p>
          <a:p>
            <a:r>
              <a:rPr lang="id-ID" sz="2400" dirty="0" smtClean="0"/>
              <a:t>-Kegiatan </a:t>
            </a:r>
            <a:r>
              <a:rPr lang="id-ID" sz="2400" dirty="0"/>
              <a:t>pendidikan apa yang anda ingin kembangkan ke depannya</a:t>
            </a:r>
            <a:endParaRPr lang="en-GB" sz="2400" dirty="0"/>
          </a:p>
          <a:p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3791217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31" y="836712"/>
            <a:ext cx="6336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Presentations-</a:t>
            </a:r>
          </a:p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A talk, tour or story </a:t>
            </a:r>
            <a:endParaRPr lang="en-GB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00"/>
          <a:stretch/>
        </p:blipFill>
        <p:spPr bwMode="auto">
          <a:xfrm>
            <a:off x="2056486" y="5661248"/>
            <a:ext cx="489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6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2847"/>
            <a:ext cx="8208912" cy="648072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 talk or </a:t>
            </a:r>
            <a:r>
              <a:rPr lang="en-GB" dirty="0" smtClean="0">
                <a:solidFill>
                  <a:schemeClr val="bg1"/>
                </a:solidFill>
              </a:rPr>
              <a:t>story </a:t>
            </a:r>
            <a:r>
              <a:rPr lang="en-GB" sz="3200" dirty="0" smtClean="0">
                <a:solidFill>
                  <a:schemeClr val="bg1"/>
                </a:solidFill>
              </a:rPr>
              <a:t>– in a class or zoo</a:t>
            </a:r>
            <a:r>
              <a:rPr lang="id-ID" dirty="0">
                <a:solidFill>
                  <a:schemeClr val="bg1"/>
                </a:solidFill>
              </a:rPr>
              <a:t/>
            </a:r>
            <a:br>
              <a:rPr lang="id-ID" dirty="0">
                <a:solidFill>
                  <a:schemeClr val="bg1"/>
                </a:solidFill>
              </a:rPr>
            </a:br>
            <a:r>
              <a:rPr lang="id-ID" sz="2400" dirty="0" smtClean="0">
                <a:solidFill>
                  <a:schemeClr val="tx1"/>
                </a:solidFill>
              </a:rPr>
              <a:t>Penyampaian materi lisan atau bercerita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16782" r="31207" b="37701"/>
          <a:stretch/>
        </p:blipFill>
        <p:spPr bwMode="auto">
          <a:xfrm>
            <a:off x="179512" y="1196752"/>
            <a:ext cx="8763993" cy="55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7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08912" cy="648072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 tour</a:t>
            </a:r>
            <a:r>
              <a:rPr lang="id-ID" dirty="0" smtClean="0">
                <a:solidFill>
                  <a:schemeClr val="bg1"/>
                </a:solidFill>
              </a:rPr>
              <a:t> </a:t>
            </a:r>
            <a:r>
              <a:rPr lang="id-ID" sz="2800" dirty="0" smtClean="0">
                <a:solidFill>
                  <a:srgbClr val="000000"/>
                </a:solidFill>
              </a:rPr>
              <a:t>(Berkeliling area)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7" t="17012" r="34026" b="39770"/>
          <a:stretch/>
        </p:blipFill>
        <p:spPr bwMode="auto">
          <a:xfrm>
            <a:off x="65916" y="836712"/>
            <a:ext cx="8970580" cy="59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2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31" y="1386642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Interpretation signage</a:t>
            </a:r>
            <a:endParaRPr lang="en-GB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00"/>
          <a:stretch/>
        </p:blipFill>
        <p:spPr bwMode="auto">
          <a:xfrm>
            <a:off x="2056486" y="5661248"/>
            <a:ext cx="489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764704"/>
            <a:ext cx="8562925" cy="6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1520" y="44624"/>
            <a:ext cx="8208912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A sign</a:t>
            </a:r>
            <a:r>
              <a:rPr lang="id-ID" dirty="0" smtClean="0">
                <a:solidFill>
                  <a:schemeClr val="bg1"/>
                </a:solidFill>
              </a:rPr>
              <a:t> </a:t>
            </a:r>
            <a:r>
              <a:rPr lang="id-ID" sz="3200" dirty="0" smtClean="0">
                <a:solidFill>
                  <a:srgbClr val="000000"/>
                </a:solidFill>
              </a:rPr>
              <a:t>(</a:t>
            </a:r>
            <a:r>
              <a:rPr lang="id-ID" sz="3200" dirty="0" smtClean="0">
                <a:solidFill>
                  <a:schemeClr val="bg1"/>
                </a:solidFill>
              </a:rPr>
              <a:t>papan informasi</a:t>
            </a:r>
            <a:r>
              <a:rPr lang="id-ID" sz="3200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44624"/>
            <a:ext cx="8208912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A sign</a:t>
            </a:r>
            <a:r>
              <a:rPr lang="id-ID" dirty="0">
                <a:solidFill>
                  <a:schemeClr val="bg1"/>
                </a:solidFill>
              </a:rPr>
              <a:t> </a:t>
            </a:r>
            <a:r>
              <a:rPr lang="id-ID" dirty="0">
                <a:solidFill>
                  <a:srgbClr val="000000"/>
                </a:solidFill>
              </a:rPr>
              <a:t>(</a:t>
            </a:r>
            <a:r>
              <a:rPr lang="id-ID" dirty="0">
                <a:solidFill>
                  <a:schemeClr val="bg1"/>
                </a:solidFill>
              </a:rPr>
              <a:t>papan informasi</a:t>
            </a:r>
            <a:r>
              <a:rPr lang="id-ID" dirty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23454" r="22308" b="13213"/>
          <a:stretch/>
        </p:blipFill>
        <p:spPr bwMode="auto">
          <a:xfrm>
            <a:off x="179512" y="785444"/>
            <a:ext cx="8831372" cy="6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5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44624"/>
            <a:ext cx="8208912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A sign</a:t>
            </a:r>
            <a:r>
              <a:rPr lang="id-ID" dirty="0">
                <a:solidFill>
                  <a:schemeClr val="bg1"/>
                </a:solidFill>
              </a:rPr>
              <a:t> </a:t>
            </a:r>
            <a:r>
              <a:rPr lang="id-ID" dirty="0">
                <a:solidFill>
                  <a:srgbClr val="000000"/>
                </a:solidFill>
              </a:rPr>
              <a:t>(papan informasi)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25812" r="23558" b="10257"/>
          <a:stretch/>
        </p:blipFill>
        <p:spPr bwMode="auto">
          <a:xfrm>
            <a:off x="323528" y="741390"/>
            <a:ext cx="8589198" cy="60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5" y="116632"/>
            <a:ext cx="8208912" cy="648072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 touch table</a:t>
            </a:r>
            <a:r>
              <a:rPr lang="id-ID" dirty="0" smtClean="0">
                <a:solidFill>
                  <a:schemeClr val="bg1"/>
                </a:solidFill>
              </a:rPr>
              <a:t> </a:t>
            </a:r>
            <a:r>
              <a:rPr lang="id-ID" sz="2400" dirty="0" smtClean="0">
                <a:solidFill>
                  <a:srgbClr val="000000"/>
                </a:solidFill>
              </a:rPr>
              <a:t>(</a:t>
            </a:r>
            <a:r>
              <a:rPr lang="id-ID" sz="2400" dirty="0" smtClean="0">
                <a:solidFill>
                  <a:schemeClr val="bg1"/>
                </a:solidFill>
              </a:rPr>
              <a:t>alat peraga: meja sentuh</a:t>
            </a:r>
            <a:r>
              <a:rPr lang="id-ID" sz="2400" dirty="0" smtClean="0">
                <a:solidFill>
                  <a:srgbClr val="000000"/>
                </a:solidFill>
              </a:rPr>
              <a:t>)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22905" r="24134" b="24445"/>
          <a:stretch/>
        </p:blipFill>
        <p:spPr bwMode="auto">
          <a:xfrm>
            <a:off x="0" y="1124744"/>
            <a:ext cx="9220221" cy="53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41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31" y="1643316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bg1"/>
                </a:solidFill>
                <a:latin typeface="+mj-lt"/>
              </a:rPr>
              <a:t>A ‘touch table’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+mj-lt"/>
              </a:rPr>
              <a:t>i</a:t>
            </a:r>
            <a:r>
              <a:rPr lang="en-GB" sz="4800" b="1" dirty="0" smtClean="0">
                <a:solidFill>
                  <a:schemeClr val="bg1"/>
                </a:solidFill>
                <a:latin typeface="+mj-lt"/>
              </a:rPr>
              <a:t>nteractive activity</a:t>
            </a:r>
            <a:endParaRPr lang="en-GB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00"/>
          <a:stretch/>
        </p:blipFill>
        <p:spPr bwMode="auto">
          <a:xfrm>
            <a:off x="2056486" y="5661248"/>
            <a:ext cx="489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728700"/>
            <a:ext cx="8517797" cy="648072"/>
          </a:xfrm>
        </p:spPr>
        <p:txBody>
          <a:bodyPr/>
          <a:lstStyle/>
          <a:p>
            <a:r>
              <a:rPr lang="en-GB" sz="2400" dirty="0" smtClean="0">
                <a:solidFill>
                  <a:schemeClr val="tx1"/>
                </a:solidFill>
              </a:rPr>
              <a:t>It can be easy &amp; cheap to make some of the items</a:t>
            </a:r>
            <a:r>
              <a:rPr lang="id-ID" sz="2400" dirty="0" smtClean="0">
                <a:solidFill>
                  <a:schemeClr val="tx1"/>
                </a:solidFill>
              </a:rPr>
              <a:t/>
            </a:r>
            <a:br>
              <a:rPr lang="id-ID" sz="2400" dirty="0" smtClean="0">
                <a:solidFill>
                  <a:schemeClr val="tx1"/>
                </a:solidFill>
              </a:rPr>
            </a:br>
            <a:r>
              <a:rPr lang="id-ID" sz="1800" dirty="0">
                <a:solidFill>
                  <a:schemeClr val="tx1"/>
                </a:solidFill>
              </a:rPr>
              <a:t>beberapa barang </a:t>
            </a:r>
            <a:r>
              <a:rPr lang="id-ID" sz="1800" dirty="0" smtClean="0">
                <a:solidFill>
                  <a:schemeClr val="tx1"/>
                </a:solidFill>
              </a:rPr>
              <a:t>yang mudah dan murah untuk dipakai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 t="28424" r="35098" b="28548"/>
          <a:stretch/>
        </p:blipFill>
        <p:spPr bwMode="auto">
          <a:xfrm>
            <a:off x="395536" y="1652954"/>
            <a:ext cx="8301773" cy="515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15" y="116632"/>
            <a:ext cx="8208912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smtClean="0">
                <a:solidFill>
                  <a:schemeClr val="bg1"/>
                </a:solidFill>
              </a:rPr>
              <a:t>A touch table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30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980200"/>
            <a:ext cx="8208912" cy="648072"/>
          </a:xfrm>
        </p:spPr>
        <p:txBody>
          <a:bodyPr/>
          <a:lstStyle/>
          <a:p>
            <a:r>
              <a:rPr lang="en-GB" sz="2000" dirty="0" smtClean="0">
                <a:solidFill>
                  <a:schemeClr val="tx1"/>
                </a:solidFill>
              </a:rPr>
              <a:t>Make it interactive, like a game </a:t>
            </a:r>
            <a:r>
              <a:rPr lang="id-ID" sz="1800" dirty="0" smtClean="0">
                <a:solidFill>
                  <a:schemeClr val="tx1"/>
                </a:solidFill>
              </a:rPr>
              <a:t>(Buatlah interaktif, seperti permainan)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5" y="44624"/>
            <a:ext cx="8208912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A touch table</a:t>
            </a:r>
            <a:r>
              <a:rPr lang="id-ID" dirty="0">
                <a:solidFill>
                  <a:schemeClr val="bg1"/>
                </a:solidFill>
              </a:rPr>
              <a:t> </a:t>
            </a:r>
            <a:r>
              <a:rPr lang="id-ID" sz="2400" dirty="0">
                <a:solidFill>
                  <a:schemeClr val="bg1"/>
                </a:solidFill>
              </a:rPr>
              <a:t>(meja alat peraga sentuh)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23877" r="25000" b="26154"/>
          <a:stretch/>
        </p:blipFill>
        <p:spPr bwMode="auto">
          <a:xfrm>
            <a:off x="35496" y="1628272"/>
            <a:ext cx="9000068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6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31" y="1746682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An educational</a:t>
            </a:r>
          </a:p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game</a:t>
            </a:r>
            <a:endParaRPr lang="en-GB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00"/>
          <a:stretch/>
        </p:blipFill>
        <p:spPr bwMode="auto">
          <a:xfrm>
            <a:off x="2056486" y="5661248"/>
            <a:ext cx="489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4429000" y="155679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en-GB" b="1" dirty="0"/>
          </a:p>
          <a:p>
            <a:r>
              <a:rPr lang="en-GB" b="1" dirty="0"/>
              <a:t>Talk</a:t>
            </a:r>
          </a:p>
          <a:p>
            <a:r>
              <a:rPr lang="en-GB" b="1" dirty="0"/>
              <a:t>touch table</a:t>
            </a:r>
          </a:p>
          <a:p>
            <a:r>
              <a:rPr lang="en-GB" b="1" dirty="0"/>
              <a:t>Class room session</a:t>
            </a:r>
          </a:p>
          <a:p>
            <a:r>
              <a:rPr lang="en-GB" b="1" dirty="0"/>
              <a:t>		</a:t>
            </a:r>
          </a:p>
          <a:p>
            <a:r>
              <a:rPr lang="en-GB" b="1" dirty="0"/>
              <a:t>sign 	</a:t>
            </a:r>
          </a:p>
          <a:p>
            <a:r>
              <a:rPr lang="en-GB" b="1" dirty="0"/>
              <a:t>tour </a:t>
            </a:r>
          </a:p>
          <a:p>
            <a:r>
              <a:rPr lang="en-GB" b="1" dirty="0"/>
              <a:t>Story</a:t>
            </a:r>
          </a:p>
          <a:p>
            <a:r>
              <a:rPr lang="en-GB" b="1" dirty="0"/>
              <a:t>show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1" t="11966" r="17500" b="6154"/>
          <a:stretch/>
        </p:blipFill>
        <p:spPr bwMode="auto">
          <a:xfrm>
            <a:off x="395536" y="908720"/>
            <a:ext cx="8018586" cy="561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7" t="29220" r="45249" b="54485"/>
          <a:stretch/>
        </p:blipFill>
        <p:spPr bwMode="auto">
          <a:xfrm>
            <a:off x="4525108" y="3024554"/>
            <a:ext cx="1207477" cy="11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6" t="63590" r="59712" b="16410"/>
          <a:stretch/>
        </p:blipFill>
        <p:spPr bwMode="auto">
          <a:xfrm>
            <a:off x="3009782" y="1477853"/>
            <a:ext cx="139504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6" t="63590" r="59712" b="16410"/>
          <a:stretch/>
        </p:blipFill>
        <p:spPr bwMode="auto">
          <a:xfrm>
            <a:off x="1475656" y="1477853"/>
            <a:ext cx="139504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116632"/>
            <a:ext cx="41737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A game</a:t>
            </a:r>
            <a:r>
              <a:rPr lang="id-ID" sz="3200" b="1" dirty="0" smtClean="0">
                <a:solidFill>
                  <a:schemeClr val="bg1"/>
                </a:solidFill>
              </a:rPr>
              <a:t> (permainan)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27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31" y="1746682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Watching &amp; r</a:t>
            </a:r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ecordin</a:t>
            </a:r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g wildlife </a:t>
            </a:r>
            <a:endParaRPr lang="en-GB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00"/>
          <a:stretch/>
        </p:blipFill>
        <p:spPr bwMode="auto">
          <a:xfrm>
            <a:off x="2056486" y="5661248"/>
            <a:ext cx="489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4" y="-5756"/>
            <a:ext cx="7416824" cy="980728"/>
          </a:xfrm>
        </p:spPr>
        <p:txBody>
          <a:bodyPr/>
          <a:lstStyle/>
          <a:p>
            <a:r>
              <a:rPr lang="en-GB" sz="2800" dirty="0" smtClean="0">
                <a:solidFill>
                  <a:schemeClr val="bg1"/>
                </a:solidFill>
              </a:rPr>
              <a:t>Wildlife watching</a:t>
            </a:r>
            <a:r>
              <a:rPr lang="id-ID" sz="2800" dirty="0" smtClean="0">
                <a:solidFill>
                  <a:schemeClr val="bg1"/>
                </a:solidFill>
              </a:rPr>
              <a:t> </a:t>
            </a:r>
            <a:r>
              <a:rPr lang="id-ID" sz="2000" dirty="0" smtClean="0">
                <a:solidFill>
                  <a:schemeClr val="bg1"/>
                </a:solidFill>
              </a:rPr>
              <a:t>(Pengamatan satwa)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760" y="1196752"/>
            <a:ext cx="3250704" cy="144016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Learning by </a:t>
            </a:r>
          </a:p>
          <a:p>
            <a:r>
              <a:rPr lang="en-GB" dirty="0" smtClean="0"/>
              <a:t>Seeing</a:t>
            </a:r>
          </a:p>
          <a:p>
            <a:r>
              <a:rPr lang="en-GB" dirty="0" smtClean="0"/>
              <a:t>Doing </a:t>
            </a:r>
          </a:p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9885" r="30431" b="7586"/>
          <a:stretch/>
        </p:blipFill>
        <p:spPr bwMode="auto">
          <a:xfrm>
            <a:off x="4538813" y="3213368"/>
            <a:ext cx="4569691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5" t="17019" r="32922" b="36314"/>
          <a:stretch/>
        </p:blipFill>
        <p:spPr bwMode="auto">
          <a:xfrm>
            <a:off x="179512" y="974972"/>
            <a:ext cx="4709792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1211" y="4904000"/>
            <a:ext cx="46394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Example: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 smtClean="0"/>
              <a:t>Watch birds at the zoo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 smtClean="0"/>
              <a:t>Make bird feeders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 smtClean="0"/>
              <a:t>Watch the birds eat the food in the garden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 smtClean="0"/>
              <a:t>Share how they have taken action to help wildlife</a:t>
            </a:r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9176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620688"/>
            <a:ext cx="6336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Audience types</a:t>
            </a:r>
            <a:endParaRPr lang="en-GB" sz="9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2924944"/>
            <a:ext cx="80648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 i="1" u="sng" dirty="0">
                <a:solidFill>
                  <a:schemeClr val="bg1"/>
                </a:solidFill>
              </a:rPr>
              <a:t>Who</a:t>
            </a:r>
            <a:r>
              <a:rPr lang="en-GB" sz="2800" b="1" dirty="0">
                <a:solidFill>
                  <a:schemeClr val="bg1"/>
                </a:solidFill>
              </a:rPr>
              <a:t> do you want to know about your work</a:t>
            </a:r>
            <a:r>
              <a:rPr lang="en-GB" sz="2800" b="1" dirty="0" smtClean="0">
                <a:solidFill>
                  <a:schemeClr val="bg1"/>
                </a:solidFill>
              </a:rPr>
              <a:t>?</a:t>
            </a:r>
            <a:endParaRPr lang="id-ID" sz="2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d-ID" sz="2000" b="1" dirty="0" smtClean="0">
                <a:solidFill>
                  <a:schemeClr val="bg1"/>
                </a:solidFill>
              </a:rPr>
              <a:t>(Tipe pengunjung  - Siapa yang anda inginkan untuk mengetahui kegiatan anda  )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6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59584"/>
            <a:ext cx="248126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08912" cy="648072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Audience types</a:t>
            </a:r>
            <a:r>
              <a:rPr lang="id-ID" dirty="0" smtClean="0">
                <a:solidFill>
                  <a:schemeClr val="bg1"/>
                </a:solidFill>
              </a:rPr>
              <a:t> </a:t>
            </a:r>
            <a:r>
              <a:rPr lang="id-ID" sz="2800" dirty="0" smtClean="0">
                <a:solidFill>
                  <a:schemeClr val="bg1"/>
                </a:solidFill>
              </a:rPr>
              <a:t>(tipe pengunjung)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3960440" cy="504056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/>
              <a:t>Consider </a:t>
            </a:r>
            <a:r>
              <a:rPr lang="en-GB" sz="2000" b="1" dirty="0"/>
              <a:t>your audience</a:t>
            </a:r>
            <a:r>
              <a:rPr lang="en-GB" sz="2000" dirty="0"/>
              <a:t> ..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Knowing your audience will help you decide </a:t>
            </a:r>
          </a:p>
          <a:p>
            <a:r>
              <a:rPr lang="en-GB" sz="2000" dirty="0" smtClean="0"/>
              <a:t>When </a:t>
            </a:r>
            <a:r>
              <a:rPr lang="en-GB" sz="2000" dirty="0"/>
              <a:t>to deliver </a:t>
            </a:r>
            <a:r>
              <a:rPr lang="en-GB" sz="2000" dirty="0" smtClean="0"/>
              <a:t>your activities</a:t>
            </a:r>
            <a:endParaRPr lang="en-GB" sz="2000" dirty="0"/>
          </a:p>
          <a:p>
            <a:r>
              <a:rPr lang="en-GB" sz="2000" dirty="0"/>
              <a:t>W</a:t>
            </a:r>
            <a:r>
              <a:rPr lang="en-GB" sz="2000" dirty="0" smtClean="0"/>
              <a:t>hich </a:t>
            </a:r>
            <a:r>
              <a:rPr lang="en-GB" sz="2000" dirty="0"/>
              <a:t>delivery method is most </a:t>
            </a:r>
            <a:r>
              <a:rPr lang="en-GB" sz="2000" dirty="0" smtClean="0"/>
              <a:t>suitable</a:t>
            </a:r>
          </a:p>
          <a:p>
            <a:r>
              <a:rPr lang="en-GB" sz="2000" dirty="0"/>
              <a:t>W</a:t>
            </a:r>
            <a:r>
              <a:rPr lang="en-GB" sz="2000" dirty="0" smtClean="0"/>
              <a:t>hat </a:t>
            </a:r>
            <a:r>
              <a:rPr lang="en-GB" sz="2000" dirty="0"/>
              <a:t>language to </a:t>
            </a:r>
            <a:r>
              <a:rPr lang="en-GB" sz="2000" dirty="0" smtClean="0"/>
              <a:t>use</a:t>
            </a:r>
            <a:endParaRPr lang="id-ID" sz="2000" dirty="0" smtClean="0"/>
          </a:p>
          <a:p>
            <a:endParaRPr lang="id-ID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16016" y="980728"/>
            <a:ext cx="4320480" cy="50405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d-ID" sz="2000" b="1" dirty="0" smtClean="0"/>
              <a:t>Pertimbangan untuk pengunjung</a:t>
            </a:r>
            <a:r>
              <a:rPr lang="en-GB" sz="2000" b="1" dirty="0" smtClean="0"/>
              <a:t>.. </a:t>
            </a:r>
          </a:p>
          <a:p>
            <a:pPr marL="0" indent="0">
              <a:buFont typeface="Arial" pitchFamily="34" charset="0"/>
              <a:buNone/>
            </a:pPr>
            <a:endParaRPr lang="en-GB" sz="2000" dirty="0" smtClean="0"/>
          </a:p>
          <a:p>
            <a:pPr marL="0" indent="0">
              <a:buFont typeface="Arial" pitchFamily="34" charset="0"/>
              <a:buNone/>
            </a:pPr>
            <a:r>
              <a:rPr lang="id-ID" sz="2000" dirty="0" smtClean="0"/>
              <a:t>Mengetahui pengunjung anda akan membantu dalam menentukan</a:t>
            </a:r>
            <a:endParaRPr lang="en-GB" sz="2000" dirty="0" smtClean="0"/>
          </a:p>
          <a:p>
            <a:r>
              <a:rPr lang="id-ID" sz="2000" dirty="0" smtClean="0"/>
              <a:t>Kapan menyampaikan aktivitas anda</a:t>
            </a:r>
            <a:endParaRPr lang="en-GB" sz="2000" dirty="0" smtClean="0"/>
          </a:p>
          <a:p>
            <a:r>
              <a:rPr lang="id-ID" sz="2000" dirty="0" smtClean="0"/>
              <a:t>Metode penyampaian materi yang mana yang paling sesuai</a:t>
            </a:r>
            <a:endParaRPr lang="en-GB" sz="2000" dirty="0" smtClean="0"/>
          </a:p>
          <a:p>
            <a:r>
              <a:rPr lang="id-ID" sz="2000" dirty="0" smtClean="0"/>
              <a:t>Bahasa apa yang digunakan</a:t>
            </a:r>
          </a:p>
        </p:txBody>
      </p:sp>
    </p:spTree>
    <p:extLst>
      <p:ext uri="{BB962C8B-B14F-4D97-AF65-F5344CB8AC3E}">
        <p14:creationId xmlns:p14="http://schemas.microsoft.com/office/powerpoint/2010/main" val="39547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08912" cy="6480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Different types of audience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17" y="1052736"/>
            <a:ext cx="3888432" cy="4608512"/>
          </a:xfrm>
        </p:spPr>
        <p:txBody>
          <a:bodyPr/>
          <a:lstStyle/>
          <a:p>
            <a:pPr marL="0" lvl="0" indent="0">
              <a:buNone/>
            </a:pPr>
            <a:r>
              <a:rPr lang="en-GB" sz="2800" b="1" dirty="0">
                <a:ea typeface="+mj-ea"/>
                <a:cs typeface="+mj-cs"/>
              </a:rPr>
              <a:t>Who visits the Zoo</a:t>
            </a:r>
            <a:r>
              <a:rPr lang="en-GB" sz="2800" b="1" dirty="0" smtClean="0">
                <a:ea typeface="+mj-ea"/>
                <a:cs typeface="+mj-cs"/>
              </a:rPr>
              <a:t>?</a:t>
            </a:r>
          </a:p>
          <a:p>
            <a:pPr marL="0" lvl="0" indent="0">
              <a:buNone/>
            </a:pPr>
            <a:endParaRPr lang="en-GB" sz="2800" b="1" dirty="0">
              <a:ea typeface="+mj-ea"/>
              <a:cs typeface="+mj-cs"/>
            </a:endParaRPr>
          </a:p>
          <a:p>
            <a:r>
              <a:rPr lang="en-GB" sz="2800" dirty="0" smtClean="0"/>
              <a:t>School </a:t>
            </a:r>
            <a:r>
              <a:rPr lang="en-GB" sz="2800" dirty="0"/>
              <a:t>groups </a:t>
            </a:r>
          </a:p>
          <a:p>
            <a:r>
              <a:rPr lang="en-GB" sz="2800" dirty="0"/>
              <a:t>Families </a:t>
            </a:r>
          </a:p>
          <a:p>
            <a:r>
              <a:rPr lang="en-GB" sz="2800" dirty="0"/>
              <a:t>Adults</a:t>
            </a:r>
          </a:p>
          <a:p>
            <a:r>
              <a:rPr lang="en-GB" sz="2800" dirty="0"/>
              <a:t>Academics </a:t>
            </a:r>
          </a:p>
          <a:p>
            <a:r>
              <a:rPr lang="en-GB" sz="2800" dirty="0"/>
              <a:t>Community groups </a:t>
            </a:r>
            <a:endParaRPr lang="en-GB" sz="2800" dirty="0" smtClean="0"/>
          </a:p>
          <a:p>
            <a:r>
              <a:rPr lang="en-GB" sz="2800" dirty="0" smtClean="0"/>
              <a:t>Conservationists </a:t>
            </a:r>
            <a:endParaRPr lang="en-GB" sz="28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81881" y="692696"/>
            <a:ext cx="6082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sz="4000" b="1" kern="0" dirty="0">
                <a:solidFill>
                  <a:srgbClr val="7D5179"/>
                </a:solidFill>
                <a:latin typeface="Chester Zoo"/>
                <a:ea typeface="+mj-ea"/>
                <a:cs typeface="+mj-cs"/>
              </a:rPr>
              <a:t/>
            </a:r>
            <a:br>
              <a:rPr lang="en-GB" sz="4000" b="1" kern="0" dirty="0">
                <a:solidFill>
                  <a:srgbClr val="7D5179"/>
                </a:solidFill>
                <a:latin typeface="Chester Zoo"/>
                <a:ea typeface="+mj-ea"/>
                <a:cs typeface="+mj-cs"/>
              </a:rPr>
            </a:br>
            <a:endParaRPr lang="en-GB" sz="2400" b="1" kern="0" dirty="0">
              <a:latin typeface="+mn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0" y="3646720"/>
            <a:ext cx="2484000" cy="322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427984" y="1052736"/>
            <a:ext cx="3888432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d-ID" sz="2000" b="1" dirty="0" smtClean="0">
                <a:ea typeface="+mj-ea"/>
                <a:cs typeface="+mj-cs"/>
              </a:rPr>
              <a:t>Siapa yang mengunjungi lembaga konservasi?</a:t>
            </a:r>
            <a:endParaRPr lang="en-GB" sz="2000" b="1" dirty="0" smtClean="0">
              <a:ea typeface="+mj-ea"/>
              <a:cs typeface="+mj-cs"/>
            </a:endParaRPr>
          </a:p>
          <a:p>
            <a:pPr marL="0" indent="0">
              <a:buFont typeface="Arial" pitchFamily="34" charset="0"/>
              <a:buNone/>
            </a:pPr>
            <a:endParaRPr lang="en-GB" sz="2000" b="1" dirty="0" smtClean="0">
              <a:ea typeface="+mj-ea"/>
              <a:cs typeface="+mj-cs"/>
            </a:endParaRPr>
          </a:p>
          <a:p>
            <a:r>
              <a:rPr lang="id-ID" sz="2000" dirty="0" smtClean="0"/>
              <a:t>Kelompok sekolah</a:t>
            </a:r>
            <a:endParaRPr lang="en-GB" sz="2000" dirty="0" smtClean="0"/>
          </a:p>
          <a:p>
            <a:r>
              <a:rPr lang="id-ID" sz="2000" dirty="0" smtClean="0"/>
              <a:t>Keluarga</a:t>
            </a:r>
            <a:endParaRPr lang="en-GB" sz="2000" dirty="0" smtClean="0"/>
          </a:p>
          <a:p>
            <a:r>
              <a:rPr lang="id-ID" sz="2000" dirty="0" smtClean="0"/>
              <a:t>Orang dewasa</a:t>
            </a:r>
            <a:endParaRPr lang="en-GB" sz="2000" dirty="0" smtClean="0"/>
          </a:p>
          <a:p>
            <a:r>
              <a:rPr lang="en-GB" sz="2000" dirty="0" smtClean="0"/>
              <a:t>A</a:t>
            </a:r>
            <a:r>
              <a:rPr lang="id-ID" sz="2000" dirty="0" smtClean="0"/>
              <a:t>kademisi</a:t>
            </a:r>
            <a:endParaRPr lang="en-GB" sz="2000" dirty="0" smtClean="0"/>
          </a:p>
          <a:p>
            <a:r>
              <a:rPr lang="id-ID" sz="2000" dirty="0" smtClean="0"/>
              <a:t>LSM</a:t>
            </a:r>
            <a:endParaRPr lang="en-GB" sz="2000" dirty="0" smtClean="0"/>
          </a:p>
          <a:p>
            <a:r>
              <a:rPr lang="id-ID" sz="2000" dirty="0" smtClean="0"/>
              <a:t>Ahli konservasi</a:t>
            </a:r>
            <a:endParaRPr lang="en-GB" sz="2000" dirty="0" smtClean="0"/>
          </a:p>
          <a:p>
            <a:endParaRPr lang="en-GB" sz="1800" dirty="0" smtClean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365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4104456" cy="4608512"/>
          </a:xfrm>
        </p:spPr>
        <p:txBody>
          <a:bodyPr/>
          <a:lstStyle/>
          <a:p>
            <a:pPr marL="0" indent="0">
              <a:buNone/>
            </a:pPr>
            <a:r>
              <a:rPr lang="en-GB" sz="1600" b="1" u="sng" dirty="0" smtClean="0"/>
              <a:t>When</a:t>
            </a:r>
            <a:r>
              <a:rPr lang="en-GB" sz="1600" b="1" dirty="0" smtClean="0"/>
              <a:t> do they visit the Zoo? </a:t>
            </a:r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School </a:t>
            </a:r>
            <a:r>
              <a:rPr lang="en-GB" sz="1600" dirty="0"/>
              <a:t>groups </a:t>
            </a:r>
            <a:r>
              <a:rPr lang="en-GB" sz="1600" dirty="0" smtClean="0"/>
              <a:t> - </a:t>
            </a:r>
            <a:r>
              <a:rPr lang="en-GB" sz="1600" i="1" dirty="0" smtClean="0"/>
              <a:t>visit the zoo in school term time &amp; in school hours </a:t>
            </a:r>
          </a:p>
          <a:p>
            <a:endParaRPr lang="en-GB" sz="1600" dirty="0" smtClean="0"/>
          </a:p>
          <a:p>
            <a:r>
              <a:rPr lang="en-GB" sz="1600" dirty="0" smtClean="0"/>
              <a:t>Families – </a:t>
            </a:r>
            <a:r>
              <a:rPr lang="en-GB" sz="1600" i="1" dirty="0" smtClean="0"/>
              <a:t>visit the zoo at weekends and school holidays</a:t>
            </a:r>
          </a:p>
          <a:p>
            <a:endParaRPr lang="en-GB" sz="1600" dirty="0"/>
          </a:p>
          <a:p>
            <a:r>
              <a:rPr lang="en-GB" sz="1600" dirty="0" smtClean="0"/>
              <a:t>Adults – </a:t>
            </a:r>
            <a:r>
              <a:rPr lang="en-GB" sz="1600" i="1" dirty="0" smtClean="0"/>
              <a:t>adults visiting alone often visit the zoo when children are at school </a:t>
            </a:r>
          </a:p>
          <a:p>
            <a:endParaRPr lang="en-GB" sz="1600" dirty="0"/>
          </a:p>
          <a:p>
            <a:pPr marL="0" indent="0" algn="ctr">
              <a:buNone/>
            </a:pPr>
            <a:r>
              <a:rPr lang="en-GB" sz="1600" b="1" dirty="0" smtClean="0"/>
              <a:t>Knowing who visits when can help you target audiences and use the right delivery method at the right time</a:t>
            </a:r>
            <a:endParaRPr lang="id-ID" sz="1600" b="1" dirty="0" smtClean="0"/>
          </a:p>
          <a:p>
            <a:pPr marL="0" indent="0" algn="ctr">
              <a:buNone/>
            </a:pPr>
            <a:endParaRPr lang="id-ID" sz="1600" b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08912" cy="6480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Different types of </a:t>
            </a:r>
            <a:r>
              <a:rPr lang="en-GB" dirty="0" smtClean="0">
                <a:solidFill>
                  <a:schemeClr val="bg1"/>
                </a:solidFill>
              </a:rPr>
              <a:t>audience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788024" y="836712"/>
            <a:ext cx="417646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d-ID" b="1" dirty="0"/>
              <a:t>Kapan mereka mengunjungi lembaga konservasi?</a:t>
            </a:r>
          </a:p>
          <a:p>
            <a:pPr marL="0" indent="0">
              <a:buNone/>
            </a:pPr>
            <a:endParaRPr lang="id-ID" b="1" dirty="0"/>
          </a:p>
          <a:p>
            <a:pPr marL="0" indent="0">
              <a:buNone/>
            </a:pPr>
            <a:r>
              <a:rPr lang="id-ID" dirty="0"/>
              <a:t>-Kelompok sekolah – mengunjungi lembaga konservasi dalam waktu jam sekolah</a:t>
            </a:r>
          </a:p>
          <a:p>
            <a:pPr marL="0" indent="0">
              <a:buNone/>
            </a:pPr>
            <a:r>
              <a:rPr lang="id-ID" dirty="0"/>
              <a:t>-Keluarga – mengunjungi lembaga konservasi saat akhir pekan dan liburan sekolah</a:t>
            </a:r>
          </a:p>
          <a:p>
            <a:pPr marL="0" indent="0">
              <a:buNone/>
            </a:pPr>
            <a:r>
              <a:rPr lang="id-ID" dirty="0"/>
              <a:t>- Orang dewasa – mengunjungi sendiri, seringnya saat anak-anak di sekolah</a:t>
            </a:r>
          </a:p>
          <a:p>
            <a:pPr marL="0" indent="0">
              <a:buNone/>
            </a:pPr>
            <a:endParaRPr lang="id-ID" b="1" dirty="0"/>
          </a:p>
          <a:p>
            <a:pPr marL="0" indent="0">
              <a:buNone/>
            </a:pPr>
            <a:r>
              <a:rPr lang="id-ID" b="1" dirty="0"/>
              <a:t>Mengetahui siapa dan kapan suatu kunjungan dapat membantu anda menarget pengunjung dan menggunakan metode penyampaian materi yang berbeda dengan waktu yang tepat</a:t>
            </a:r>
            <a:endParaRPr lang="en-GB" b="1" dirty="0"/>
          </a:p>
          <a:p>
            <a:pPr marL="0" indent="0">
              <a:buNone/>
            </a:pPr>
            <a:endParaRPr lang="id-ID" sz="2800" dirty="0"/>
          </a:p>
          <a:p>
            <a:pPr marL="0" indent="0">
              <a:buNone/>
            </a:pPr>
            <a:endParaRPr lang="en-GB" sz="2800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2518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80528" y="29562"/>
            <a:ext cx="7772400" cy="1470025"/>
          </a:xfrm>
        </p:spPr>
        <p:txBody>
          <a:bodyPr/>
          <a:lstStyle/>
          <a:p>
            <a:r>
              <a:rPr lang="en-GB" sz="4400" dirty="0" smtClean="0">
                <a:solidFill>
                  <a:schemeClr val="bg1">
                    <a:lumMod val="95000"/>
                  </a:schemeClr>
                </a:solidFill>
              </a:rPr>
              <a:t>Different types of audience</a:t>
            </a:r>
            <a:endParaRPr lang="en-GB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7504" y="1124744"/>
            <a:ext cx="4536504" cy="5328592"/>
          </a:xfrm>
        </p:spPr>
        <p:txBody>
          <a:bodyPr/>
          <a:lstStyle/>
          <a:p>
            <a:pPr algn="l"/>
            <a:r>
              <a:rPr lang="en-GB" b="1" u="sng" dirty="0" smtClean="0"/>
              <a:t>Why </a:t>
            </a:r>
            <a:r>
              <a:rPr lang="en-GB" b="1" dirty="0"/>
              <a:t>do you  think visitors </a:t>
            </a:r>
            <a:endParaRPr lang="en-GB" b="1" dirty="0" smtClean="0"/>
          </a:p>
          <a:p>
            <a:pPr algn="l"/>
            <a:r>
              <a:rPr lang="en-GB" b="1" dirty="0" smtClean="0"/>
              <a:t>come </a:t>
            </a:r>
            <a:r>
              <a:rPr lang="en-GB" b="1" dirty="0"/>
              <a:t>to the zoo</a:t>
            </a:r>
            <a:r>
              <a:rPr lang="en-GB" b="1" dirty="0" smtClean="0"/>
              <a:t>?</a:t>
            </a:r>
          </a:p>
          <a:p>
            <a:pPr algn="l"/>
            <a:endParaRPr lang="en-GB" dirty="0">
              <a:solidFill>
                <a:srgbClr val="7D5179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 smtClean="0"/>
              <a:t>A </a:t>
            </a:r>
            <a:r>
              <a:rPr lang="en-GB" dirty="0"/>
              <a:t>fun day out - entertainment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To spend time with family and friends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Something to pass the time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To see animals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To learn about animals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To learn about conservation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/>
              <a:t>To get involved in </a:t>
            </a:r>
            <a:r>
              <a:rPr lang="en-GB" dirty="0" smtClean="0"/>
              <a:t>conservation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dirty="0" smtClean="0"/>
              <a:t>Some or all of the above </a:t>
            </a:r>
            <a:endParaRPr lang="en-GB" dirty="0"/>
          </a:p>
          <a:p>
            <a:pPr algn="l"/>
            <a:endParaRPr lang="en-GB" sz="2400" dirty="0"/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4355976" y="1124744"/>
            <a:ext cx="4536504" cy="532859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d-ID" b="1" u="sng" dirty="0" smtClean="0"/>
              <a:t>Mengapa </a:t>
            </a:r>
            <a:r>
              <a:rPr lang="id-ID" b="1" dirty="0" smtClean="0"/>
              <a:t>pengunjung mengunjungi lembaga konservasi?</a:t>
            </a:r>
          </a:p>
          <a:p>
            <a:pPr algn="l"/>
            <a:endParaRPr lang="en-GB" dirty="0" smtClean="0">
              <a:solidFill>
                <a:srgbClr val="7D5179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dirty="0" smtClean="0"/>
              <a:t>Mencari hiburan</a:t>
            </a:r>
            <a:endParaRPr lang="en-GB" dirty="0" smtClean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dirty="0" smtClean="0"/>
              <a:t>Menghabiskan waktu dengan keluarga dan teman</a:t>
            </a:r>
            <a:endParaRPr lang="en-GB" dirty="0" smtClean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dirty="0" smtClean="0"/>
              <a:t>Hanya untuk menghabiskan waktu</a:t>
            </a:r>
            <a:endParaRPr lang="en-GB" dirty="0" smtClean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dirty="0" smtClean="0"/>
              <a:t>Untuk melihat satwa</a:t>
            </a:r>
            <a:endParaRPr lang="en-GB" dirty="0" smtClean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dirty="0" smtClean="0"/>
              <a:t>Untuk mempelajari satwa</a:t>
            </a:r>
            <a:endParaRPr lang="en-GB" dirty="0" smtClean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dirty="0" smtClean="0"/>
              <a:t>Untuk mempelajari konservasi</a:t>
            </a:r>
            <a:endParaRPr lang="en-GB" dirty="0" smtClean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dirty="0" smtClean="0"/>
              <a:t>Untuk terlibat dalam konservasi</a:t>
            </a:r>
            <a:endParaRPr lang="en-GB" dirty="0" smtClean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dirty="0" smtClean="0"/>
              <a:t>Beberapa atau semua dari alasan di atas</a:t>
            </a:r>
            <a:endParaRPr lang="en-GB" dirty="0" smtClean="0"/>
          </a:p>
          <a:p>
            <a:pPr algn="l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195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31" y="836712"/>
            <a:ext cx="633670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Welcome back! </a:t>
            </a:r>
          </a:p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We hope that you enjoyed your lunch</a:t>
            </a:r>
            <a:endParaRPr lang="en-GB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00"/>
          <a:stretch/>
        </p:blipFill>
        <p:spPr bwMode="auto">
          <a:xfrm>
            <a:off x="2056486" y="5661248"/>
            <a:ext cx="489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1512168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Because visitors have different reasons for coming to the zoo, some </a:t>
            </a:r>
            <a:r>
              <a:rPr lang="en-GB" sz="1800" b="1" dirty="0"/>
              <a:t>delivery methods work better </a:t>
            </a:r>
            <a:r>
              <a:rPr lang="en-GB" sz="1800" b="1" dirty="0" smtClean="0"/>
              <a:t>with certain audiences</a:t>
            </a:r>
            <a:endParaRPr lang="en-GB" sz="1800" b="1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5496" y="33652"/>
            <a:ext cx="7772400" cy="1470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sz="4400" kern="0" dirty="0" smtClean="0">
                <a:solidFill>
                  <a:schemeClr val="bg1">
                    <a:lumMod val="95000"/>
                  </a:schemeClr>
                </a:solidFill>
              </a:rPr>
              <a:t>Different types of audience</a:t>
            </a:r>
            <a:endParaRPr lang="en-GB" sz="4400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77686"/>
              </p:ext>
            </p:extLst>
          </p:nvPr>
        </p:nvGraphicFramePr>
        <p:xfrm>
          <a:off x="827584" y="1556792"/>
          <a:ext cx="7704855" cy="2313432"/>
        </p:xfrm>
        <a:graphic>
          <a:graphicData uri="http://schemas.openxmlformats.org/drawingml/2006/table">
            <a:tbl>
              <a:tblPr firstRow="1" firstCol="1" bandRow="1"/>
              <a:tblGrid>
                <a:gridCol w="2088231"/>
                <a:gridCol w="2952329"/>
                <a:gridCol w="2664295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Delivery</a:t>
                      </a:r>
                      <a:r>
                        <a:rPr lang="en-GB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method</a:t>
                      </a:r>
                      <a:endParaRPr lang="en-GB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Good for visitors who want to;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Things to consider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 talk &amp; feed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have a fun day out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see animals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learn during their 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They can leave at any time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 workshop / club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learn during their visit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e.g. -school </a:t>
                      </a: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&amp;</a:t>
                      </a:r>
                      <a:r>
                        <a:rPr lang="en-GB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community </a:t>
                      </a: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groups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Time commitment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 touch table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learn during their visit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have a fun day out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Including school groups &amp; families 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Make it interactive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A sign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Visitors who want to;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learn on their </a:t>
                      </a: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visit</a:t>
                      </a: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Requires maintenance &amp; cleaning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1600"/>
              </p:ext>
            </p:extLst>
          </p:nvPr>
        </p:nvGraphicFramePr>
        <p:xfrm>
          <a:off x="899593" y="4427936"/>
          <a:ext cx="7704855" cy="2313432"/>
        </p:xfrm>
        <a:graphic>
          <a:graphicData uri="http://schemas.openxmlformats.org/drawingml/2006/table">
            <a:tbl>
              <a:tblPr firstRow="1" firstCol="1" bandRow="1"/>
              <a:tblGrid>
                <a:gridCol w="2088231"/>
                <a:gridCol w="2952329"/>
                <a:gridCol w="2664295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Penyampaian</a:t>
                      </a:r>
                      <a:r>
                        <a:rPr lang="id-ID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materi</a:t>
                      </a:r>
                      <a:endParaRPr lang="en-GB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Cocok untuk pengunjung</a:t>
                      </a:r>
                      <a:r>
                        <a:rPr lang="id-ID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yang ingin:</a:t>
                      </a:r>
                      <a:endParaRPr lang="en-GB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Hal yang harus diperhatikan</a:t>
                      </a:r>
                      <a:endParaRPr lang="en-GB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Presentasi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lisan</a:t>
                      </a: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dan pemberian pakan ke satwa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Mencari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hiburan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Melihat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satwa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Belajar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selama kunjungan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Mereka dapat pergi kapanpun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Workshop/lokakarya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Belajar selama kunjungan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Misalnya, sekolah dan LSM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Tepat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waktu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Meja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dengan alat peraga sentuh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Belajar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selama kunjungan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Mencari hiburan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Meliputi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anak sekolah &amp; keluarga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Buatlah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interaktif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Papan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informasi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Pengunjung yang ingin:</a:t>
                      </a: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Belajar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dari kunjungannya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Membutuhkan perawatan dan pembersihan</a:t>
                      </a:r>
                      <a:r>
                        <a:rPr lang="id-ID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rutin</a:t>
                      </a: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386104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/>
              <a:t>Karena pengunjung punya berbagai alasan untuk datang, beberapa metode penyampaian materi akan lebih baik untuk pengunjung tertentu</a:t>
            </a:r>
            <a:endParaRPr lang="id-ID" sz="1400" b="1" dirty="0"/>
          </a:p>
        </p:txBody>
      </p:sp>
    </p:spTree>
    <p:extLst>
      <p:ext uri="{BB962C8B-B14F-4D97-AF65-F5344CB8AC3E}">
        <p14:creationId xmlns:p14="http://schemas.microsoft.com/office/powerpoint/2010/main" val="22406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1520" y="980728"/>
            <a:ext cx="9324528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endParaRPr lang="en-GB" kern="0" dirty="0"/>
          </a:p>
        </p:txBody>
      </p:sp>
      <p:sp>
        <p:nvSpPr>
          <p:cNvPr id="7" name="Rectangle 6"/>
          <p:cNvSpPr/>
          <p:nvPr/>
        </p:nvSpPr>
        <p:spPr>
          <a:xfrm>
            <a:off x="522528" y="1916832"/>
            <a:ext cx="40684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kern="0" dirty="0"/>
              <a:t>In groups </a:t>
            </a:r>
            <a:r>
              <a:rPr lang="en-GB" sz="1600" b="1" kern="0" dirty="0"/>
              <a:t>discuss which delivery method is best for these audience groups </a:t>
            </a:r>
          </a:p>
          <a:p>
            <a:endParaRPr lang="id-ID" sz="1600" dirty="0" smtClean="0"/>
          </a:p>
          <a:p>
            <a:pPr marL="457200" indent="-457200">
              <a:buAutoNum type="arabicPeriod"/>
            </a:pPr>
            <a:r>
              <a:rPr lang="en-GB" sz="1600" dirty="0" smtClean="0"/>
              <a:t>A </a:t>
            </a:r>
            <a:r>
              <a:rPr lang="en-GB" sz="1600" dirty="0"/>
              <a:t>family having a fun day out and want to see animals?</a:t>
            </a:r>
          </a:p>
          <a:p>
            <a:pPr marL="457200" indent="-457200">
              <a:buAutoNum type="arabicPeriod"/>
            </a:pPr>
            <a:r>
              <a:rPr lang="en-GB" sz="1600" dirty="0" smtClean="0"/>
              <a:t>University </a:t>
            </a:r>
            <a:r>
              <a:rPr lang="en-GB" sz="1600" dirty="0"/>
              <a:t>students </a:t>
            </a:r>
          </a:p>
          <a:p>
            <a:pPr marL="457200" indent="-457200">
              <a:buAutoNum type="arabicPeriod"/>
            </a:pPr>
            <a:r>
              <a:rPr lang="en-GB" sz="1600" dirty="0"/>
              <a:t>A school group (ages 5-8 </a:t>
            </a:r>
            <a:r>
              <a:rPr lang="en-GB" sz="1600" dirty="0" err="1" smtClean="0"/>
              <a:t>yrs</a:t>
            </a:r>
            <a:r>
              <a:rPr lang="en-GB" sz="1600" dirty="0" smtClean="0"/>
              <a:t>)</a:t>
            </a:r>
          </a:p>
          <a:p>
            <a:pPr marL="457200" indent="-457200">
              <a:buAutoNum type="arabicPeriod"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Remember..</a:t>
            </a:r>
          </a:p>
          <a:p>
            <a:r>
              <a:rPr lang="en-GB" sz="1600" dirty="0"/>
              <a:t>The audience type</a:t>
            </a:r>
          </a:p>
          <a:p>
            <a:r>
              <a:rPr lang="en-GB" sz="1600" dirty="0"/>
              <a:t>Their reasons for visiting </a:t>
            </a:r>
          </a:p>
          <a:p>
            <a:r>
              <a:rPr lang="en-GB" sz="1600" dirty="0"/>
              <a:t>What messages you want to get across</a:t>
            </a:r>
          </a:p>
          <a:p>
            <a:r>
              <a:rPr lang="en-GB" sz="1600" dirty="0"/>
              <a:t>When they </a:t>
            </a:r>
            <a:r>
              <a:rPr lang="en-GB" sz="1600" dirty="0" smtClean="0"/>
              <a:t>visit</a:t>
            </a:r>
            <a:endParaRPr lang="id-ID" sz="1600" dirty="0" smtClean="0"/>
          </a:p>
          <a:p>
            <a:endParaRPr lang="id-ID" sz="1600" dirty="0"/>
          </a:p>
          <a:p>
            <a:pPr marL="457200" indent="-457200">
              <a:buAutoNum type="arabicPeriod"/>
            </a:pPr>
            <a:endParaRPr lang="en-GB" sz="1600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5496" y="33652"/>
            <a:ext cx="7772400" cy="1470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sz="4400" kern="0" dirty="0" smtClean="0">
                <a:solidFill>
                  <a:schemeClr val="bg1">
                    <a:lumMod val="95000"/>
                  </a:schemeClr>
                </a:solidFill>
              </a:rPr>
              <a:t>Different types of audience</a:t>
            </a:r>
            <a:endParaRPr lang="en-GB" sz="4400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8064" y="1772816"/>
            <a:ext cx="38884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Dalam kelompok, diskusikan metode mana yang terbaik untuk kelompok pengunjung berikut</a:t>
            </a:r>
            <a:r>
              <a:rPr lang="id-ID" b="1" dirty="0" smtClean="0"/>
              <a:t>:</a:t>
            </a:r>
          </a:p>
          <a:p>
            <a:endParaRPr lang="id-ID" dirty="0"/>
          </a:p>
          <a:p>
            <a:pPr marL="342900" indent="-342900">
              <a:buAutoNum type="arabicPeriod"/>
            </a:pPr>
            <a:r>
              <a:rPr lang="id-ID" dirty="0"/>
              <a:t>Keluarga yang ingin mencari hiburan dan melihat satwa?</a:t>
            </a:r>
          </a:p>
          <a:p>
            <a:pPr marL="342900" indent="-342900">
              <a:buAutoNum type="arabicPeriod"/>
            </a:pPr>
            <a:r>
              <a:rPr lang="id-ID" dirty="0"/>
              <a:t>Mahasiswa</a:t>
            </a:r>
          </a:p>
          <a:p>
            <a:pPr marL="342900" indent="-342900">
              <a:buAutoNum type="arabicPeriod"/>
            </a:pPr>
            <a:r>
              <a:rPr lang="id-ID" dirty="0"/>
              <a:t>Kelompok sekolah (umur 5-8 tahun)</a:t>
            </a:r>
          </a:p>
          <a:p>
            <a:endParaRPr lang="id-ID" dirty="0"/>
          </a:p>
          <a:p>
            <a:r>
              <a:rPr lang="id-ID" dirty="0"/>
              <a:t>Untuk diingat..</a:t>
            </a:r>
          </a:p>
          <a:p>
            <a:r>
              <a:rPr lang="id-ID" dirty="0"/>
              <a:t>Tipe pengunjung</a:t>
            </a:r>
          </a:p>
          <a:p>
            <a:r>
              <a:rPr lang="id-ID" dirty="0"/>
              <a:t>Alasan kunjungan mereka</a:t>
            </a:r>
          </a:p>
          <a:p>
            <a:r>
              <a:rPr lang="id-ID" dirty="0"/>
              <a:t>Pesan apa yang ingin disampaikan</a:t>
            </a:r>
          </a:p>
          <a:p>
            <a:r>
              <a:rPr lang="id-ID" dirty="0"/>
              <a:t>Kapan kunjungan mereka</a:t>
            </a:r>
            <a:endParaRPr lang="en-GB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9389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855605"/>
            <a:ext cx="8568952" cy="648072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901" y="980728"/>
            <a:ext cx="3888432" cy="4608512"/>
          </a:xfrm>
        </p:spPr>
        <p:txBody>
          <a:bodyPr/>
          <a:lstStyle/>
          <a:p>
            <a:pPr marL="457200" lvl="1" indent="0">
              <a:buNone/>
            </a:pPr>
            <a:r>
              <a:rPr lang="en-GB" b="1" dirty="0"/>
              <a:t> How would you connect visitors </a:t>
            </a:r>
            <a:r>
              <a:rPr lang="en-GB" b="1" dirty="0" smtClean="0"/>
              <a:t>with  wildlife?</a:t>
            </a:r>
            <a:r>
              <a:rPr lang="en-GB" b="1" dirty="0"/>
              <a:t/>
            </a:r>
            <a:br>
              <a:rPr lang="en-GB" b="1" dirty="0"/>
            </a:br>
            <a:endParaRPr lang="id-ID" b="1" dirty="0" smtClean="0"/>
          </a:p>
          <a:p>
            <a:pPr marL="457200" lvl="1" indent="0">
              <a:buNone/>
            </a:pPr>
            <a:r>
              <a:rPr lang="en-GB" dirty="0" smtClean="0"/>
              <a:t>In groups discuss and develop the below delivery methods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Talk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A touch table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Make </a:t>
            </a:r>
            <a:r>
              <a:rPr lang="en-GB" dirty="0"/>
              <a:t>a sign 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5496" y="33652"/>
            <a:ext cx="7772400" cy="1470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sz="4400" kern="0" dirty="0" smtClean="0">
                <a:solidFill>
                  <a:schemeClr val="bg1">
                    <a:lumMod val="95000"/>
                  </a:schemeClr>
                </a:solidFill>
              </a:rPr>
              <a:t>Different types of audience</a:t>
            </a:r>
            <a:endParaRPr lang="en-GB" sz="4400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95936" y="980728"/>
            <a:ext cx="4608512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5179"/>
              </a:buClr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id-ID" b="1" kern="0" dirty="0">
                <a:latin typeface="Chester Zoo"/>
              </a:rPr>
              <a:t>Bagaimana anda mengenalkan pengunjung </a:t>
            </a:r>
            <a:r>
              <a:rPr lang="id-ID" b="1" kern="0" dirty="0" smtClean="0">
                <a:latin typeface="Chester Zoo"/>
              </a:rPr>
              <a:t>dengan</a:t>
            </a:r>
            <a:r>
              <a:rPr lang="en-GB" b="1" kern="0" dirty="0" smtClean="0">
                <a:latin typeface="Chester Zoo"/>
              </a:rPr>
              <a:t> </a:t>
            </a:r>
            <a:r>
              <a:rPr lang="en-GB" b="1" kern="0" dirty="0" err="1" smtClean="0">
                <a:latin typeface="Chester Zoo"/>
              </a:rPr>
              <a:t>satwaliar</a:t>
            </a:r>
            <a:r>
              <a:rPr lang="id-ID" b="1" kern="0" dirty="0" smtClean="0">
                <a:latin typeface="Chester Zoo"/>
              </a:rPr>
              <a:t>?</a:t>
            </a:r>
            <a:endParaRPr lang="en-GB" sz="4000" b="1" dirty="0"/>
          </a:p>
          <a:p>
            <a:pPr marL="457200" lvl="1" indent="0">
              <a:buFontTx/>
              <a:buNone/>
            </a:pPr>
            <a:endParaRPr lang="id-ID" dirty="0" smtClean="0"/>
          </a:p>
          <a:p>
            <a:pPr marL="457200" lvl="1" indent="0">
              <a:buFontTx/>
              <a:buNone/>
            </a:pPr>
            <a:r>
              <a:rPr lang="id-ID" dirty="0" smtClean="0"/>
              <a:t>Dalam kelompok, diskusikan dan kembangkan metode penyampaian materi berikut</a:t>
            </a:r>
          </a:p>
          <a:p>
            <a:pPr marL="457200" lvl="1" indent="0">
              <a:buFontTx/>
              <a:buNone/>
            </a:pPr>
            <a:endParaRPr lang="id-ID" dirty="0" smtClean="0"/>
          </a:p>
          <a:p>
            <a:pPr marL="457200" lvl="1" indent="0">
              <a:buFontTx/>
              <a:buNone/>
            </a:pPr>
            <a:r>
              <a:rPr lang="id-ID" dirty="0" smtClean="0"/>
              <a:t>-Presentasi lisan</a:t>
            </a:r>
          </a:p>
          <a:p>
            <a:pPr marL="457200" lvl="1" indent="0">
              <a:buFontTx/>
              <a:buNone/>
            </a:pPr>
            <a:r>
              <a:rPr lang="id-ID" dirty="0" smtClean="0"/>
              <a:t>-Alat peraga sentuh</a:t>
            </a:r>
          </a:p>
          <a:p>
            <a:pPr marL="457200" lvl="1" indent="0">
              <a:buFontTx/>
              <a:buNone/>
            </a:pPr>
            <a:r>
              <a:rPr lang="id-ID" dirty="0" smtClean="0"/>
              <a:t>-Membuat papan informasi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0" y="3646720"/>
            <a:ext cx="2484000" cy="322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5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What educational activity would you like to develop in the </a:t>
            </a:r>
            <a:r>
              <a:rPr lang="en-GB" dirty="0" smtClean="0"/>
              <a:t>future? </a:t>
            </a:r>
            <a:endParaRPr lang="en-GB" dirty="0"/>
          </a:p>
          <a:p>
            <a:pPr marL="0" indent="0">
              <a:buNone/>
            </a:pPr>
            <a:endParaRPr lang="id-ID" dirty="0" smtClean="0"/>
          </a:p>
          <a:p>
            <a:pPr marL="0" indent="0">
              <a:buNone/>
            </a:pPr>
            <a:r>
              <a:rPr lang="id-ID" dirty="0" smtClean="0"/>
              <a:t>Kegiatan edukasi apa yang mau anda kembangkan ke depannya?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983077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5496" y="33652"/>
            <a:ext cx="7772400" cy="1470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D517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704A"/>
                </a:solidFill>
                <a:latin typeface="Chester Zoo" pitchFamily="66" charset="0"/>
              </a:defRPr>
            </a:lvl9pPr>
          </a:lstStyle>
          <a:p>
            <a:r>
              <a:rPr lang="en-GB" sz="4400" kern="0" dirty="0" smtClean="0">
                <a:solidFill>
                  <a:schemeClr val="bg1">
                    <a:lumMod val="95000"/>
                  </a:schemeClr>
                </a:solidFill>
              </a:rPr>
              <a:t>Development </a:t>
            </a:r>
            <a:endParaRPr lang="en-GB" sz="4400" kern="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31" y="836712"/>
            <a:ext cx="633670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Welcome back! </a:t>
            </a:r>
          </a:p>
          <a:p>
            <a:pPr algn="ctr"/>
            <a:endParaRPr lang="en-GB" sz="5400" b="1" kern="0" dirty="0" smtClean="0">
              <a:solidFill>
                <a:prstClr val="white"/>
              </a:solidFill>
              <a:latin typeface="Chester Zoo"/>
              <a:ea typeface="+mj-ea"/>
              <a:cs typeface="+mj-cs"/>
            </a:endParaRPr>
          </a:p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Please share your work with us</a:t>
            </a:r>
            <a:endParaRPr lang="en-GB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00"/>
          <a:stretch/>
        </p:blipFill>
        <p:spPr bwMode="auto">
          <a:xfrm>
            <a:off x="2056486" y="5661248"/>
            <a:ext cx="489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12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31" y="836712"/>
            <a:ext cx="63367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kern="0" dirty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Planning your educational activities </a:t>
            </a:r>
            <a:endParaRPr lang="id-ID" sz="5400" b="1" kern="0" dirty="0" smtClean="0">
              <a:solidFill>
                <a:prstClr val="white"/>
              </a:solidFill>
              <a:latin typeface="Chester Zoo"/>
              <a:ea typeface="+mj-ea"/>
              <a:cs typeface="+mj-cs"/>
            </a:endParaRPr>
          </a:p>
          <a:p>
            <a:pPr algn="ctr"/>
            <a:r>
              <a:rPr lang="id-ID" sz="32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(Merencanakan kegiatan pendidikan anda)</a:t>
            </a:r>
            <a:endParaRPr lang="en-GB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500"/>
          <a:stretch/>
        </p:blipFill>
        <p:spPr bwMode="auto">
          <a:xfrm>
            <a:off x="2056486" y="5661248"/>
            <a:ext cx="4895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8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8208912" cy="648072"/>
          </a:xfrm>
        </p:spPr>
        <p:txBody>
          <a:bodyPr/>
          <a:lstStyle/>
          <a:p>
            <a:r>
              <a:rPr lang="en-GB" sz="4400" dirty="0" smtClean="0">
                <a:solidFill>
                  <a:schemeClr val="bg1"/>
                </a:solidFill>
              </a:rPr>
              <a:t>Planning your educational activities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4176464" cy="5256584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 smtClean="0"/>
              <a:t>What outcomes do you aim to achieve?</a:t>
            </a:r>
          </a:p>
          <a:p>
            <a:pPr marL="0" indent="0">
              <a:buNone/>
            </a:pPr>
            <a:endParaRPr lang="en-GB" sz="1600" b="1" i="1" dirty="0" smtClean="0"/>
          </a:p>
          <a:p>
            <a:pPr marL="0" indent="0">
              <a:buNone/>
            </a:pPr>
            <a:r>
              <a:rPr lang="en-GB" sz="1600" b="1" i="1" dirty="0" smtClean="0"/>
              <a:t>For </a:t>
            </a:r>
            <a:r>
              <a:rPr lang="en-GB" sz="1600" b="1" i="1" dirty="0"/>
              <a:t>example: </a:t>
            </a:r>
            <a:endParaRPr lang="en-GB" sz="1600" b="1" i="1" dirty="0" smtClean="0"/>
          </a:p>
          <a:p>
            <a:pPr marL="0" indent="0">
              <a:buNone/>
            </a:pPr>
            <a:endParaRPr lang="en-GB" sz="1600" b="1" i="1" dirty="0"/>
          </a:p>
          <a:p>
            <a:pPr>
              <a:buAutoNum type="arabicPeriod"/>
            </a:pPr>
            <a:r>
              <a:rPr lang="en-GB" sz="1600" b="1" dirty="0" smtClean="0"/>
              <a:t>To </a:t>
            </a:r>
            <a:r>
              <a:rPr lang="en-GB" sz="1600" b="1" dirty="0"/>
              <a:t>connect people with wildlife </a:t>
            </a:r>
            <a:r>
              <a:rPr lang="en-GB" sz="1600" b="1" i="1" dirty="0"/>
              <a:t>– </a:t>
            </a:r>
            <a:endParaRPr lang="en-GB" sz="1600" b="1" i="1" dirty="0" smtClean="0"/>
          </a:p>
          <a:p>
            <a:pPr marL="0" indent="0">
              <a:buNone/>
            </a:pPr>
            <a:r>
              <a:rPr lang="en-GB" sz="1600" b="1" i="1" dirty="0" smtClean="0"/>
              <a:t>So </a:t>
            </a:r>
            <a:r>
              <a:rPr lang="en-GB" sz="1600" b="1" i="1" dirty="0"/>
              <a:t>that they have a better understanding and feel more connected to wildlife. They feel it is relevant to them.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 </a:t>
            </a:r>
          </a:p>
          <a:p>
            <a:pPr marL="0" indent="0">
              <a:buNone/>
            </a:pPr>
            <a:r>
              <a:rPr lang="en-GB" sz="1600" b="1" dirty="0"/>
              <a:t>2. To connect people with your zoo </a:t>
            </a:r>
            <a:r>
              <a:rPr lang="en-GB" sz="1600" b="1" i="1" dirty="0"/>
              <a:t>– </a:t>
            </a:r>
            <a:endParaRPr lang="en-GB" sz="1600" b="1" i="1" dirty="0" smtClean="0"/>
          </a:p>
          <a:p>
            <a:pPr marL="0" indent="0">
              <a:buNone/>
            </a:pPr>
            <a:r>
              <a:rPr lang="en-GB" sz="1600" b="1" i="1" dirty="0" smtClean="0"/>
              <a:t>So </a:t>
            </a:r>
            <a:r>
              <a:rPr lang="en-GB" sz="1600" b="1" i="1" dirty="0"/>
              <a:t>that they have a better understanding of the conservation work you do to protect wildlife and want to support you</a:t>
            </a:r>
            <a:r>
              <a:rPr lang="en-GB" sz="1600" b="1" i="1" dirty="0" smtClean="0"/>
              <a:t>.</a:t>
            </a:r>
            <a:endParaRPr lang="id-ID" sz="1600" b="1" dirty="0"/>
          </a:p>
          <a:p>
            <a:pPr marL="0" indent="0">
              <a:buNone/>
            </a:pPr>
            <a:r>
              <a:rPr lang="en-GB" sz="1600" b="1" i="1" dirty="0"/>
              <a:t> 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3. To get people involved- </a:t>
            </a:r>
            <a:endParaRPr lang="en-GB" sz="1600" b="1" dirty="0" smtClean="0"/>
          </a:p>
          <a:p>
            <a:pPr marL="0" indent="0">
              <a:buNone/>
            </a:pPr>
            <a:r>
              <a:rPr lang="en-GB" sz="1600" b="1" i="1" dirty="0" smtClean="0"/>
              <a:t>What </a:t>
            </a:r>
            <a:r>
              <a:rPr lang="en-GB" sz="1600" b="1" i="1" dirty="0"/>
              <a:t>can they do to help?</a:t>
            </a:r>
            <a:r>
              <a:rPr lang="en-GB" sz="1600" b="1" dirty="0"/>
              <a:t> </a:t>
            </a:r>
            <a:r>
              <a:rPr lang="en-GB" sz="1600" b="1" i="1" dirty="0"/>
              <a:t> Can you enable and empower them to take conservation action</a:t>
            </a:r>
            <a:r>
              <a:rPr lang="en-GB" sz="1600" b="1" i="1" dirty="0" smtClean="0"/>
              <a:t>?</a:t>
            </a:r>
            <a:endParaRPr lang="id-ID" sz="1600" b="1" i="1" dirty="0" smtClean="0"/>
          </a:p>
          <a:p>
            <a:pPr marL="0" indent="0">
              <a:buNone/>
            </a:pPr>
            <a:endParaRPr lang="en-GB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32040" y="836712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600" b="1" dirty="0"/>
              <a:t> </a:t>
            </a:r>
            <a:r>
              <a:rPr lang="id-ID" sz="1600" b="1" dirty="0" smtClean="0"/>
              <a:t>Apa Hasil yang </a:t>
            </a:r>
            <a:r>
              <a:rPr lang="id-ID" sz="1600" b="1" dirty="0"/>
              <a:t>ingin anda capai</a:t>
            </a:r>
            <a:r>
              <a:rPr lang="id-ID" sz="1600" b="1" dirty="0" smtClean="0"/>
              <a:t>?</a:t>
            </a:r>
          </a:p>
          <a:p>
            <a:pPr marL="0" indent="0">
              <a:buNone/>
            </a:pPr>
            <a:endParaRPr lang="id-ID" sz="1600" b="1" dirty="0"/>
          </a:p>
          <a:p>
            <a:pPr marL="0" indent="0">
              <a:buNone/>
            </a:pPr>
            <a:r>
              <a:rPr lang="id-ID" sz="1600" b="1" dirty="0"/>
              <a:t>Contohnya:</a:t>
            </a:r>
          </a:p>
          <a:p>
            <a:pPr>
              <a:buAutoNum type="arabicPeriod"/>
            </a:pPr>
            <a:r>
              <a:rPr lang="id-ID" sz="1600" b="1" dirty="0"/>
              <a:t>Mengenalkan </a:t>
            </a:r>
            <a:r>
              <a:rPr lang="id-ID" sz="1600" b="1" dirty="0" smtClean="0"/>
              <a:t>satwa dengan pengunjung  </a:t>
            </a:r>
            <a:r>
              <a:rPr lang="id-ID" sz="1600" b="1" dirty="0"/>
              <a:t>– sehingga </a:t>
            </a:r>
            <a:r>
              <a:rPr lang="id-ID" sz="1600" b="1" dirty="0" smtClean="0"/>
              <a:t>pengunjung </a:t>
            </a:r>
            <a:r>
              <a:rPr lang="id-ID" sz="1600" b="1" dirty="0"/>
              <a:t>punya pemahaman yang lebih baik dan lebih mengenal satwanya</a:t>
            </a:r>
            <a:r>
              <a:rPr lang="id-ID" sz="1600" b="1" dirty="0" smtClean="0"/>
              <a:t>.</a:t>
            </a:r>
          </a:p>
          <a:p>
            <a:pPr>
              <a:buAutoNum type="arabicPeriod"/>
            </a:pPr>
            <a:endParaRPr lang="id-ID" sz="1600" b="1" dirty="0"/>
          </a:p>
          <a:p>
            <a:pPr>
              <a:buAutoNum type="arabicPeriod"/>
            </a:pPr>
            <a:r>
              <a:rPr lang="id-ID" sz="1600" b="1" dirty="0"/>
              <a:t>Mengenalkan pengunjung dengan lembaga konservasi – sehingga mereka lebih paham kegiatan konservasi yang anda lakukan untuk melindungi satwa dan mau mendukungmu</a:t>
            </a:r>
            <a:r>
              <a:rPr lang="id-ID" sz="1600" b="1" dirty="0" smtClean="0"/>
              <a:t>.</a:t>
            </a:r>
          </a:p>
          <a:p>
            <a:endParaRPr lang="id-ID" sz="1600" b="1" dirty="0"/>
          </a:p>
          <a:p>
            <a:r>
              <a:rPr lang="id-ID" sz="1600" b="1" dirty="0" smtClean="0"/>
              <a:t>3. Membuat </a:t>
            </a:r>
            <a:r>
              <a:rPr lang="id-ID" sz="1600" b="1" dirty="0"/>
              <a:t>pengunjung terlibat – Apa yang mereka dapat lakukan? Dapatkah anda mendorong mereka untuk ambil bagian dalam kegiatan konservasi</a:t>
            </a:r>
            <a:r>
              <a:rPr lang="id-ID" sz="1600" b="1" dirty="0" smtClean="0"/>
              <a:t>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534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08912" cy="6480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Learning </a:t>
            </a:r>
            <a:r>
              <a:rPr lang="en-GB" dirty="0" smtClean="0">
                <a:solidFill>
                  <a:schemeClr val="bg1"/>
                </a:solidFill>
              </a:rPr>
              <a:t>objectives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196752"/>
            <a:ext cx="4053136" cy="4608512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What are your learning objectives?</a:t>
            </a:r>
            <a:r>
              <a:rPr lang="en-GB" sz="1600" dirty="0"/>
              <a:t> 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This </a:t>
            </a:r>
            <a:r>
              <a:rPr lang="en-GB" sz="1600" dirty="0"/>
              <a:t>is the information that you want your audience to </a:t>
            </a:r>
            <a:r>
              <a:rPr lang="en-GB" sz="1600" dirty="0" smtClean="0"/>
              <a:t>know, which will help you achieve your outcomes.   </a:t>
            </a:r>
            <a:endParaRPr lang="en-GB" sz="1600" dirty="0"/>
          </a:p>
          <a:p>
            <a:pPr marL="0" indent="0">
              <a:buNone/>
            </a:pPr>
            <a:r>
              <a:rPr lang="en-GB" sz="1600" i="1" dirty="0"/>
              <a:t>For example;</a:t>
            </a:r>
            <a:endParaRPr lang="en-GB" sz="1600" dirty="0"/>
          </a:p>
          <a:p>
            <a:r>
              <a:rPr lang="en-GB" sz="1600" b="1" dirty="0" smtClean="0"/>
              <a:t>Outcome </a:t>
            </a:r>
            <a:r>
              <a:rPr lang="en-GB" sz="1600" dirty="0"/>
              <a:t>or</a:t>
            </a:r>
            <a:r>
              <a:rPr lang="en-GB" sz="1600" i="1" dirty="0"/>
              <a:t> </a:t>
            </a:r>
            <a:r>
              <a:rPr lang="en-GB" sz="1600" b="1" i="1" dirty="0"/>
              <a:t>what you want to achieve</a:t>
            </a:r>
            <a:r>
              <a:rPr lang="en-GB" sz="1600" i="1" dirty="0"/>
              <a:t> is</a:t>
            </a:r>
            <a:r>
              <a:rPr lang="en-GB" sz="1600" b="1" dirty="0"/>
              <a:t> </a:t>
            </a:r>
            <a:r>
              <a:rPr lang="en-GB" sz="1600" dirty="0"/>
              <a:t>to</a:t>
            </a:r>
            <a:r>
              <a:rPr lang="en-GB" sz="1600" b="1" dirty="0"/>
              <a:t> connect people with </a:t>
            </a:r>
            <a:r>
              <a:rPr lang="en-GB" sz="1600" b="1" dirty="0" err="1" smtClean="0"/>
              <a:t>Babirusa</a:t>
            </a:r>
            <a:r>
              <a:rPr lang="en-GB" sz="1600" b="1" dirty="0" smtClean="0"/>
              <a:t> </a:t>
            </a:r>
            <a:r>
              <a:rPr lang="en-GB" sz="1600" b="1" dirty="0"/>
              <a:t>and how unique they are </a:t>
            </a:r>
            <a:r>
              <a:rPr lang="en-GB" sz="1600" i="1" dirty="0"/>
              <a:t>so that they have a better understanding and feel more connected to wildlife. They feel it is relevant to them. </a:t>
            </a:r>
            <a:endParaRPr lang="en-GB" sz="1600" dirty="0"/>
          </a:p>
          <a:p>
            <a:endParaRPr lang="en-GB" sz="1600" b="1" dirty="0" smtClean="0"/>
          </a:p>
          <a:p>
            <a:r>
              <a:rPr lang="en-GB" sz="1600" b="1" dirty="0" smtClean="0"/>
              <a:t>Learning </a:t>
            </a:r>
            <a:r>
              <a:rPr lang="en-GB" sz="1600" b="1" dirty="0"/>
              <a:t>objective  </a:t>
            </a:r>
            <a:r>
              <a:rPr lang="en-GB" sz="1600" dirty="0"/>
              <a:t>e.g. Male </a:t>
            </a:r>
            <a:r>
              <a:rPr lang="en-GB" sz="1600" dirty="0" err="1"/>
              <a:t>babirusa</a:t>
            </a:r>
            <a:r>
              <a:rPr lang="en-GB" sz="1600" dirty="0"/>
              <a:t> </a:t>
            </a:r>
            <a:r>
              <a:rPr lang="en-GB" sz="1600" dirty="0" smtClean="0"/>
              <a:t>have </a:t>
            </a:r>
            <a:r>
              <a:rPr lang="en-GB" sz="1600" dirty="0"/>
              <a:t>impressive &amp; unique tusk unlike that of any other species</a:t>
            </a:r>
            <a:r>
              <a:rPr lang="en-GB" sz="1600" dirty="0" smtClean="0"/>
              <a:t>.</a:t>
            </a:r>
            <a:endParaRPr lang="en-GB" sz="1600" dirty="0"/>
          </a:p>
          <a:p>
            <a:pPr marL="0" indent="0">
              <a:buNone/>
            </a:pPr>
            <a:endParaRPr lang="id-ID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32040" y="1124744"/>
            <a:ext cx="38884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d-ID" sz="1600" b="1" dirty="0"/>
              <a:t>Apa tujuan pembelajaran anda</a:t>
            </a:r>
            <a:r>
              <a:rPr lang="id-ID" sz="1600" dirty="0"/>
              <a:t>?</a:t>
            </a:r>
          </a:p>
          <a:p>
            <a:pPr marL="0" indent="0">
              <a:buNone/>
            </a:pPr>
            <a:r>
              <a:rPr lang="id-ID" sz="1600" dirty="0" smtClean="0"/>
              <a:t>Merupakan informasi </a:t>
            </a:r>
            <a:r>
              <a:rPr lang="id-ID" sz="1600" dirty="0"/>
              <a:t>yang anda </a:t>
            </a:r>
            <a:r>
              <a:rPr lang="id-ID" sz="1600" dirty="0" smtClean="0"/>
              <a:t>inginkan supaya pengunjung tahu dan akan </a:t>
            </a:r>
            <a:r>
              <a:rPr lang="id-ID" sz="1600" dirty="0"/>
              <a:t>membantu </a:t>
            </a:r>
            <a:r>
              <a:rPr lang="id-ID" sz="1600" dirty="0" smtClean="0"/>
              <a:t>pencapaian tujuan Contohnya</a:t>
            </a:r>
            <a:r>
              <a:rPr lang="id-ID" sz="1600" dirty="0"/>
              <a:t>;</a:t>
            </a:r>
          </a:p>
          <a:p>
            <a:pPr marL="0" indent="0">
              <a:buNone/>
            </a:pPr>
            <a:r>
              <a:rPr lang="id-ID" sz="1600" dirty="0"/>
              <a:t>-</a:t>
            </a:r>
            <a:r>
              <a:rPr lang="id-ID" sz="1600" b="1" dirty="0"/>
              <a:t>Hasil</a:t>
            </a:r>
            <a:r>
              <a:rPr lang="id-ID" sz="1600" dirty="0"/>
              <a:t> atau </a:t>
            </a:r>
            <a:r>
              <a:rPr lang="id-ID" sz="1600" b="1" dirty="0"/>
              <a:t>apa yang ingin anda capai</a:t>
            </a:r>
            <a:r>
              <a:rPr lang="id-ID" sz="1600" dirty="0"/>
              <a:t> adalah untuk </a:t>
            </a:r>
            <a:r>
              <a:rPr lang="id-ID" sz="1600" b="1" dirty="0"/>
              <a:t>mengenalkan </a:t>
            </a:r>
            <a:r>
              <a:rPr lang="id-ID" sz="1600" b="1" dirty="0" smtClean="0"/>
              <a:t>keunikan babirusa kepada pengunjung </a:t>
            </a:r>
            <a:r>
              <a:rPr lang="id-ID" sz="1600" dirty="0" smtClean="0"/>
              <a:t>sehingga </a:t>
            </a:r>
            <a:r>
              <a:rPr lang="id-ID" sz="1600" dirty="0"/>
              <a:t>mereka lebih paham dan mengenal satwa</a:t>
            </a:r>
            <a:r>
              <a:rPr lang="id-ID" sz="1600" dirty="0" smtClean="0"/>
              <a:t>.</a:t>
            </a:r>
          </a:p>
          <a:p>
            <a:pPr marL="0" indent="0">
              <a:buNone/>
            </a:pPr>
            <a:endParaRPr lang="id-ID" sz="1600" dirty="0"/>
          </a:p>
          <a:p>
            <a:pPr marL="0" indent="0">
              <a:buNone/>
            </a:pPr>
            <a:r>
              <a:rPr lang="id-ID" sz="1600" b="1" dirty="0"/>
              <a:t>-Tujuan pembelajaran </a:t>
            </a:r>
            <a:r>
              <a:rPr lang="id-ID" sz="1600" dirty="0"/>
              <a:t>misalnya Babirusa jantan memiliki taring yang menarik dan unik tidak seperti pada jenis yang lain.</a:t>
            </a:r>
            <a:endParaRPr lang="en-GB" sz="1600" b="1" dirty="0"/>
          </a:p>
          <a:p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394883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208912" cy="648072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Learning objectives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4032448" cy="4608512"/>
          </a:xfrm>
        </p:spPr>
        <p:txBody>
          <a:bodyPr/>
          <a:lstStyle/>
          <a:p>
            <a:r>
              <a:rPr lang="en-GB" sz="2000" b="1" dirty="0"/>
              <a:t>Learning objectives help you to achieve your outcomes &amp; structure your activities</a:t>
            </a:r>
            <a:br>
              <a:rPr lang="en-GB" sz="2000" b="1" dirty="0"/>
            </a:br>
            <a:endParaRPr lang="en-GB" sz="2000" b="1" dirty="0"/>
          </a:p>
          <a:p>
            <a:r>
              <a:rPr lang="en-GB" sz="2000" b="1" dirty="0"/>
              <a:t> All the elements of your activities should link back to your aims and learning objectives- if they don’t, question why they are included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 smtClean="0"/>
              <a:t>Monitoring </a:t>
            </a:r>
            <a:r>
              <a:rPr lang="en-GB" sz="2000" b="1" dirty="0"/>
              <a:t>and evaluation </a:t>
            </a:r>
            <a:r>
              <a:rPr lang="en-GB" sz="2000" b="1" dirty="0" smtClean="0"/>
              <a:t>- how well were </a:t>
            </a:r>
            <a:r>
              <a:rPr lang="en-GB" sz="2000" b="1" dirty="0"/>
              <a:t>the learning </a:t>
            </a:r>
            <a:r>
              <a:rPr lang="en-GB" sz="2000" b="1" dirty="0" smtClean="0"/>
              <a:t>objectives </a:t>
            </a:r>
            <a:r>
              <a:rPr lang="en-GB" sz="2000" b="1" dirty="0"/>
              <a:t>delivered and </a:t>
            </a:r>
            <a:r>
              <a:rPr lang="en-GB" sz="2000" b="1" dirty="0" smtClean="0"/>
              <a:t>received? </a:t>
            </a:r>
            <a:endParaRPr lang="id-ID" sz="2000" b="1" dirty="0" smtClean="0"/>
          </a:p>
          <a:p>
            <a:pPr marL="0" indent="0">
              <a:buNone/>
            </a:pPr>
            <a:endParaRPr lang="id-ID" sz="20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04048" y="908720"/>
            <a:ext cx="38884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d-ID" sz="2000" b="1" dirty="0"/>
              <a:t>Tujuan pembelajaran membantu </a:t>
            </a:r>
            <a:r>
              <a:rPr lang="id-ID" sz="2000" b="1" dirty="0" smtClean="0"/>
              <a:t>pencapaian hasil dan </a:t>
            </a:r>
            <a:r>
              <a:rPr lang="id-ID" sz="2000" b="1" dirty="0"/>
              <a:t>kerangka aktivitas </a:t>
            </a:r>
            <a:r>
              <a:rPr lang="id-ID" sz="2000" b="1" dirty="0" smtClean="0"/>
              <a:t>anda</a:t>
            </a:r>
          </a:p>
          <a:p>
            <a:endParaRPr lang="id-ID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id-ID" sz="2000" b="1" dirty="0"/>
              <a:t>Semua elemen aktivitas anda seharusnya terhubung dengan tujuan </a:t>
            </a:r>
            <a:r>
              <a:rPr lang="id-ID" sz="2000" b="1" dirty="0" smtClean="0"/>
              <a:t>anda dan </a:t>
            </a:r>
            <a:r>
              <a:rPr lang="id-ID" sz="2000" b="1" dirty="0"/>
              <a:t>tujuan pembelajaran </a:t>
            </a:r>
            <a:r>
              <a:rPr lang="id-ID" sz="2000" b="1" dirty="0" smtClean="0"/>
              <a:t>– </a:t>
            </a:r>
            <a:r>
              <a:rPr lang="id-ID" sz="2000" b="1" dirty="0"/>
              <a:t>jika tidak, mengapa mereka </a:t>
            </a:r>
            <a:r>
              <a:rPr lang="id-ID" sz="2000" b="1" dirty="0" smtClean="0"/>
              <a:t>diikutkan</a:t>
            </a:r>
          </a:p>
          <a:p>
            <a:endParaRPr lang="id-ID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id-ID" sz="2000" b="1" dirty="0"/>
              <a:t>Pemantauan dan evaluasi – seberapa baik tujuan pembelajaran disampaikan dan diterima?</a:t>
            </a:r>
            <a:endParaRPr lang="en-GB" sz="2000" b="1" dirty="0"/>
          </a:p>
          <a:p>
            <a:pPr marL="342900" indent="-342900">
              <a:buFont typeface="Arial" pitchFamily="34" charset="0"/>
              <a:buChar char="•"/>
            </a:pP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38245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584" y="836712"/>
            <a:ext cx="75608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Delivery methods- </a:t>
            </a:r>
            <a:r>
              <a:rPr lang="en-GB" sz="4800" b="1" kern="0" dirty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D</a:t>
            </a:r>
            <a:r>
              <a:rPr lang="en-GB" sz="48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ifferent ways to get your message across</a:t>
            </a:r>
            <a:endParaRPr lang="id-ID" sz="4800" b="1" kern="0" dirty="0" smtClean="0">
              <a:solidFill>
                <a:prstClr val="white"/>
              </a:solidFill>
              <a:latin typeface="Chester Zoo"/>
              <a:ea typeface="+mj-ea"/>
              <a:cs typeface="+mj-cs"/>
            </a:endParaRPr>
          </a:p>
          <a:p>
            <a:pPr algn="ctr"/>
            <a:endParaRPr lang="id-ID" sz="4800" b="1" kern="0" dirty="0" smtClean="0">
              <a:solidFill>
                <a:prstClr val="white"/>
              </a:solidFill>
              <a:latin typeface="Chester Zoo"/>
              <a:ea typeface="+mj-ea"/>
              <a:cs typeface="+mj-cs"/>
            </a:endParaRPr>
          </a:p>
          <a:p>
            <a:pPr algn="ctr"/>
            <a:r>
              <a:rPr lang="id-ID" sz="36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Metode penyampaian materi </a:t>
            </a:r>
          </a:p>
          <a:p>
            <a:pPr algn="ctr"/>
            <a:r>
              <a:rPr lang="id-ID" sz="3600" b="1" kern="0" dirty="0" smtClean="0">
                <a:solidFill>
                  <a:prstClr val="white"/>
                </a:solidFill>
                <a:latin typeface="Chester Zoo"/>
                <a:ea typeface="+mj-ea"/>
                <a:cs typeface="+mj-cs"/>
              </a:rPr>
              <a:t>Berbagai cara menyampaikan pesan anda</a:t>
            </a:r>
            <a:endParaRPr lang="en-GB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97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08912" cy="6480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Delivery methods 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4104456" cy="4608512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/>
              <a:t>You </a:t>
            </a:r>
            <a:r>
              <a:rPr lang="en-GB" sz="2000" b="1" dirty="0"/>
              <a:t>know what </a:t>
            </a:r>
            <a:r>
              <a:rPr lang="en-GB" sz="2000" b="1" dirty="0" smtClean="0"/>
              <a:t>outcomes you want to achieve…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u="sng" dirty="0" smtClean="0"/>
              <a:t>Which </a:t>
            </a:r>
            <a:r>
              <a:rPr lang="en-GB" sz="2000" b="1" u="sng" dirty="0"/>
              <a:t>method </a:t>
            </a:r>
            <a:r>
              <a:rPr lang="en-GB" sz="2000" b="1" dirty="0"/>
              <a:t>would you use to get your messages across? </a:t>
            </a: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b="1" dirty="0"/>
              <a:t>Talk</a:t>
            </a:r>
          </a:p>
          <a:p>
            <a:r>
              <a:rPr lang="en-GB" sz="2000" b="1" dirty="0"/>
              <a:t>touch table</a:t>
            </a:r>
          </a:p>
          <a:p>
            <a:r>
              <a:rPr lang="en-GB" sz="2000" b="1" dirty="0"/>
              <a:t>Class room session</a:t>
            </a:r>
          </a:p>
          <a:p>
            <a:r>
              <a:rPr lang="en-GB" sz="2000" b="1" dirty="0"/>
              <a:t>Game 		</a:t>
            </a:r>
          </a:p>
          <a:p>
            <a:r>
              <a:rPr lang="en-GB" sz="2000" b="1" dirty="0"/>
              <a:t>sign 	</a:t>
            </a:r>
          </a:p>
          <a:p>
            <a:r>
              <a:rPr lang="en-GB" sz="2000" b="1" dirty="0"/>
              <a:t>tour </a:t>
            </a:r>
          </a:p>
          <a:p>
            <a:r>
              <a:rPr lang="en-GB" sz="2000" b="1" dirty="0" smtClean="0"/>
              <a:t>Story</a:t>
            </a:r>
          </a:p>
          <a:p>
            <a:r>
              <a:rPr lang="en-GB" sz="2000" b="1" dirty="0" smtClean="0"/>
              <a:t>show</a:t>
            </a:r>
            <a:endParaRPr lang="en-GB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3" b="2851"/>
          <a:stretch/>
        </p:blipFill>
        <p:spPr bwMode="auto">
          <a:xfrm>
            <a:off x="6804248" y="4797152"/>
            <a:ext cx="2098494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8248" y="1268760"/>
            <a:ext cx="45720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kern="0" dirty="0" smtClean="0">
                <a:latin typeface="Chester Zoo"/>
              </a:rPr>
              <a:t>Anda tahu hasil apa yang ingin diraih</a:t>
            </a:r>
          </a:p>
          <a:p>
            <a:endParaRPr lang="id-ID" sz="2000" b="1" kern="0" dirty="0" smtClean="0">
              <a:latin typeface="Chester Zoo"/>
            </a:endParaRPr>
          </a:p>
          <a:p>
            <a:r>
              <a:rPr lang="id-ID" sz="2000" b="1" kern="0" dirty="0" smtClean="0">
                <a:latin typeface="Chester Zoo"/>
              </a:rPr>
              <a:t>Metode apa yang anda gunakan untuk menyampaikan pesan?</a:t>
            </a:r>
          </a:p>
          <a:p>
            <a:endParaRPr lang="id-ID" sz="2000" b="1" kern="0" dirty="0">
              <a:latin typeface="Chester Zoo"/>
            </a:endParaRPr>
          </a:p>
          <a:p>
            <a:r>
              <a:rPr lang="id-ID" sz="2000" b="1" kern="0" dirty="0" smtClean="0">
                <a:latin typeface="Chester Zoo"/>
              </a:rPr>
              <a:t>-Penyampaian materi lisan</a:t>
            </a:r>
          </a:p>
          <a:p>
            <a:r>
              <a:rPr lang="id-ID" sz="2000" b="1" kern="0" dirty="0" smtClean="0">
                <a:latin typeface="Chester Zoo"/>
              </a:rPr>
              <a:t>-Meja dengan alat peraga</a:t>
            </a:r>
          </a:p>
          <a:p>
            <a:r>
              <a:rPr lang="id-ID" sz="2000" b="1" kern="0" dirty="0" smtClean="0">
                <a:latin typeface="Chester Zoo"/>
              </a:rPr>
              <a:t>-Sesi dalam ruang kelas</a:t>
            </a:r>
          </a:p>
          <a:p>
            <a:r>
              <a:rPr lang="id-ID" sz="2000" b="1" kern="0" dirty="0" smtClean="0">
                <a:latin typeface="Chester Zoo"/>
              </a:rPr>
              <a:t>-Permainan</a:t>
            </a:r>
          </a:p>
          <a:p>
            <a:r>
              <a:rPr lang="id-ID" sz="2000" b="1" kern="0" dirty="0" smtClean="0">
                <a:latin typeface="Chester Zoo"/>
              </a:rPr>
              <a:t>-Papan informasi</a:t>
            </a:r>
          </a:p>
          <a:p>
            <a:r>
              <a:rPr lang="id-ID" sz="2000" b="1" kern="0" dirty="0" smtClean="0">
                <a:latin typeface="Chester Zoo"/>
              </a:rPr>
              <a:t>-Tur/berkeliling</a:t>
            </a:r>
          </a:p>
          <a:p>
            <a:r>
              <a:rPr lang="id-ID" sz="2000" b="1" kern="0" dirty="0" smtClean="0">
                <a:latin typeface="Chester Zoo"/>
              </a:rPr>
              <a:t>-Bercerita</a:t>
            </a:r>
          </a:p>
          <a:p>
            <a:r>
              <a:rPr lang="id-ID" sz="2000" b="1" kern="0" dirty="0" smtClean="0">
                <a:latin typeface="Chester Zoo"/>
              </a:rPr>
              <a:t>-Pertunjukkan</a:t>
            </a:r>
          </a:p>
        </p:txBody>
      </p:sp>
    </p:spTree>
    <p:extLst>
      <p:ext uri="{BB962C8B-B14F-4D97-AF65-F5344CB8AC3E}">
        <p14:creationId xmlns:p14="http://schemas.microsoft.com/office/powerpoint/2010/main" val="27334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Default Design">
      <a:majorFont>
        <a:latin typeface="Chester Zo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Default Design">
      <a:majorFont>
        <a:latin typeface="Chester Zo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Default Design">
      <a:majorFont>
        <a:latin typeface="Chester Zo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Default Design">
      <a:majorFont>
        <a:latin typeface="Chester Zo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9188C0EE6A574A854CB2ACE3C33907" ma:contentTypeVersion="1" ma:contentTypeDescription="Create a new document." ma:contentTypeScope="" ma:versionID="cea4132b1959c66b73935fcf5f61ab6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58BCF3-D1DB-4886-8D03-49C51D8BC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327B90-BE27-4F58-BA2E-D847FAF90C1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0324977-D0DD-4642-A0A9-595214C5FC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1353</Words>
  <Application>Microsoft Office PowerPoint</Application>
  <PresentationFormat>On-screen Show (4:3)</PresentationFormat>
  <Paragraphs>295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Times New Roman</vt:lpstr>
      <vt:lpstr>Chester Zoo</vt:lpstr>
      <vt:lpstr>7_Default Design</vt:lpstr>
      <vt:lpstr>6_Default Design</vt:lpstr>
      <vt:lpstr>4_Default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Planning your educational activities </vt:lpstr>
      <vt:lpstr>Learning objectives </vt:lpstr>
      <vt:lpstr>Learning objectives</vt:lpstr>
      <vt:lpstr>PowerPoint Presentation</vt:lpstr>
      <vt:lpstr>Delivery methods  </vt:lpstr>
      <vt:lpstr>PowerPoint Presentation</vt:lpstr>
      <vt:lpstr>A talk or story – in a class or zoo Penyampaian materi lisan atau bercerita</vt:lpstr>
      <vt:lpstr>A tour (Berkeliling area)</vt:lpstr>
      <vt:lpstr>PowerPoint Presentation</vt:lpstr>
      <vt:lpstr>PowerPoint Presentation</vt:lpstr>
      <vt:lpstr>PowerPoint Presentation</vt:lpstr>
      <vt:lpstr>PowerPoint Presentation</vt:lpstr>
      <vt:lpstr>A touch table (alat peraga: meja sentuh) </vt:lpstr>
      <vt:lpstr>PowerPoint Presentation</vt:lpstr>
      <vt:lpstr>It can be easy &amp; cheap to make some of the items beberapa barang yang mudah dan murah untuk dipakai</vt:lpstr>
      <vt:lpstr>Make it interactive, like a game (Buatlah interaktif, seperti permainan)</vt:lpstr>
      <vt:lpstr>PowerPoint Presentation</vt:lpstr>
      <vt:lpstr>PowerPoint Presentation</vt:lpstr>
      <vt:lpstr>PowerPoint Presentation</vt:lpstr>
      <vt:lpstr>Wildlife watching (Pengamatan satwa)</vt:lpstr>
      <vt:lpstr>PowerPoint Presentation</vt:lpstr>
      <vt:lpstr>Audience types (tipe pengunjung) </vt:lpstr>
      <vt:lpstr>Different types of audience  </vt:lpstr>
      <vt:lpstr>Different types of audience</vt:lpstr>
      <vt:lpstr>Different types of audience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 Powerpoint Template</dc:title>
  <dc:creator>Simon Hacking</dc:creator>
  <cp:lastModifiedBy>John Abernethy</cp:lastModifiedBy>
  <cp:revision>155</cp:revision>
  <cp:lastPrinted>2017-09-27T09:08:44Z</cp:lastPrinted>
  <dcterms:created xsi:type="dcterms:W3CDTF">2011-10-24T14:10:42Z</dcterms:created>
  <dcterms:modified xsi:type="dcterms:W3CDTF">2017-10-09T09:02:17Z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0x0101006B9188C0EE6A574A854CB2ACE3C33907</vt:lpwstr>
  </property>
</Properties>
</file>