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7" r:id="rId4"/>
    <p:sldMasterId id="2147483783" r:id="rId5"/>
    <p:sldMasterId id="2147483754" r:id="rId6"/>
    <p:sldMasterId id="2147483767" r:id="rId7"/>
  </p:sldMasterIdLst>
  <p:notesMasterIdLst>
    <p:notesMasterId r:id="rId25"/>
  </p:notesMasterIdLst>
  <p:handoutMasterIdLst>
    <p:handoutMasterId r:id="rId26"/>
  </p:handoutMasterIdLst>
  <p:sldIdLst>
    <p:sldId id="279" r:id="rId8"/>
    <p:sldId id="280" r:id="rId9"/>
    <p:sldId id="281" r:id="rId10"/>
    <p:sldId id="264" r:id="rId11"/>
    <p:sldId id="282" r:id="rId12"/>
    <p:sldId id="265" r:id="rId13"/>
    <p:sldId id="284" r:id="rId14"/>
    <p:sldId id="285" r:id="rId15"/>
    <p:sldId id="267" r:id="rId16"/>
    <p:sldId id="268" r:id="rId17"/>
    <p:sldId id="269" r:id="rId18"/>
    <p:sldId id="286" r:id="rId19"/>
    <p:sldId id="283" r:id="rId20"/>
    <p:sldId id="272" r:id="rId21"/>
    <p:sldId id="271" r:id="rId22"/>
    <p:sldId id="288" r:id="rId23"/>
    <p:sldId id="287" r:id="rId24"/>
  </p:sldIdLst>
  <p:sldSz cx="9144000" cy="6858000" type="screen4x3"/>
  <p:notesSz cx="6797675" cy="9926638"/>
  <p:embeddedFontLst>
    <p:embeddedFont>
      <p:font typeface="Tahoma" pitchFamily="34" charset="0"/>
      <p:regular r:id="rId27"/>
      <p:bold r:id="rId28"/>
    </p:embeddedFont>
    <p:embeddedFont>
      <p:font typeface="Calibri" pitchFamily="34" charset="0"/>
      <p:regular r:id="rId29"/>
      <p:bold r:id="rId30"/>
      <p:italic r:id="rId31"/>
      <p:boldItalic r:id="rId3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5179"/>
    <a:srgbClr val="E31B22"/>
    <a:srgbClr val="AAA096"/>
    <a:srgbClr val="00B3B0"/>
    <a:srgbClr val="FFF465"/>
    <a:srgbClr val="006892"/>
    <a:srgbClr val="F47735"/>
    <a:srgbClr val="B2BB1E"/>
    <a:srgbClr val="00704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2899" autoAdjust="0"/>
  </p:normalViewPr>
  <p:slideViewPr>
    <p:cSldViewPr>
      <p:cViewPr varScale="1">
        <p:scale>
          <a:sx n="57" d="100"/>
          <a:sy n="57" d="100"/>
        </p:scale>
        <p:origin x="-1512" y="-60"/>
      </p:cViewPr>
      <p:guideLst>
        <p:guide orient="horz" pos="2160"/>
        <p:guide pos="2880"/>
      </p:guideLst>
    </p:cSldViewPr>
  </p:slideViewPr>
  <p:notesTextViewPr>
    <p:cViewPr>
      <p:scale>
        <a:sx n="100" d="100"/>
        <a:sy n="100" d="100"/>
      </p:scale>
      <p:origin x="0" y="0"/>
    </p:cViewPr>
  </p:notesTextViewPr>
  <p:sorterViewPr>
    <p:cViewPr>
      <p:scale>
        <a:sx n="178" d="100"/>
        <a:sy n="178" d="100"/>
      </p:scale>
      <p:origin x="0" y="0"/>
    </p:cViewPr>
  </p:sorterViewPr>
  <p:notesViewPr>
    <p:cSldViewPr>
      <p:cViewPr varScale="1">
        <p:scale>
          <a:sx n="73" d="100"/>
          <a:sy n="73" d="100"/>
        </p:scale>
        <p:origin x="-3228"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6.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F1E15E8D-B5F0-4FD3-A2E1-83A9D4DE1BD4}" type="datetimeFigureOut">
              <a:rPr lang="en-GB"/>
              <a:pPr>
                <a:defRPr/>
              </a:pPr>
              <a:t>09/10/2017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CD6EDCBB-FEE7-4E99-BE15-8BAACF6F9A9B}" type="slidenum">
              <a:rPr lang="en-GB"/>
              <a:pPr>
                <a:defRPr/>
              </a:pPr>
              <a:t>‹#›</a:t>
            </a:fld>
            <a:endParaRPr lang="en-GB"/>
          </a:p>
        </p:txBody>
      </p:sp>
    </p:spTree>
    <p:extLst>
      <p:ext uri="{BB962C8B-B14F-4D97-AF65-F5344CB8AC3E}">
        <p14:creationId xmlns:p14="http://schemas.microsoft.com/office/powerpoint/2010/main" val="576412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69CED74-E1A6-45F4-858A-1F1C92EB6B75}" type="datetimeFigureOut">
              <a:rPr lang="en-GB"/>
              <a:pPr>
                <a:defRPr/>
              </a:pPr>
              <a:t>09/10/2017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DD587744-2D71-4BD7-A3F2-A0EA2470479E}" type="slidenum">
              <a:rPr lang="en-GB"/>
              <a:pPr>
                <a:defRPr/>
              </a:pPr>
              <a:t>‹#›</a:t>
            </a:fld>
            <a:endParaRPr lang="en-GB"/>
          </a:p>
        </p:txBody>
      </p:sp>
    </p:spTree>
    <p:extLst>
      <p:ext uri="{BB962C8B-B14F-4D97-AF65-F5344CB8AC3E}">
        <p14:creationId xmlns:p14="http://schemas.microsoft.com/office/powerpoint/2010/main" val="2277901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Mention the relevance to many Indonesian species, not just these 3 ungulates</a:t>
            </a:r>
          </a:p>
          <a:p>
            <a:endParaRPr lang="en-GB" dirty="0"/>
          </a:p>
        </p:txBody>
      </p:sp>
      <p:sp>
        <p:nvSpPr>
          <p:cNvPr id="4" name="Slide Number Placeholder 3"/>
          <p:cNvSpPr>
            <a:spLocks noGrp="1"/>
          </p:cNvSpPr>
          <p:nvPr>
            <p:ph type="sldNum" sz="quarter" idx="10"/>
          </p:nvPr>
        </p:nvSpPr>
        <p:spPr/>
        <p:txBody>
          <a:bodyPr/>
          <a:lstStyle/>
          <a:p>
            <a:pPr>
              <a:defRPr/>
            </a:pPr>
            <a:fld id="{DD587744-2D71-4BD7-A3F2-A0EA2470479E}" type="slidenum">
              <a:rPr lang="en-GB" smtClean="0"/>
              <a:pPr>
                <a:defRPr/>
              </a:pPr>
              <a:t>1</a:t>
            </a:fld>
            <a:endParaRPr lang="en-GB"/>
          </a:p>
        </p:txBody>
      </p:sp>
    </p:spTree>
    <p:extLst>
      <p:ext uri="{BB962C8B-B14F-4D97-AF65-F5344CB8AC3E}">
        <p14:creationId xmlns:p14="http://schemas.microsoft.com/office/powerpoint/2010/main" val="426978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D6AED4-46DD-4B17-AD7F-C5D26FFED8DE}" type="slidenum">
              <a:rPr lang="en-US" altLang="en-US"/>
              <a:pPr/>
              <a:t>2</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GB" altLang="en-US"/>
              <a:t>Many members are in-country experts</a:t>
            </a:r>
          </a:p>
          <a:p>
            <a:r>
              <a:rPr lang="en-GB" altLang="en-US"/>
              <a:t>The action planning process will define and priorities the activities for each species. </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Manageemnt committee. 6 to date. 1</a:t>
            </a:r>
            <a:r>
              <a:rPr lang="en-GB" baseline="30000"/>
              <a:t>st</a:t>
            </a:r>
            <a:r>
              <a:rPr lang="en-GB"/>
              <a:t> ungulates</a:t>
            </a: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03A29E-92CF-4061-9906-20C1CA78C6EA}" type="slidenum">
              <a:t>5</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a:t>
            </a:r>
            <a:r>
              <a:rPr lang="en-GB" baseline="30000" dirty="0" smtClean="0"/>
              <a:t>st</a:t>
            </a:r>
            <a:r>
              <a:rPr lang="en-GB" dirty="0" smtClean="0"/>
              <a:t> step - Increase effectiveness of breeding of Indonesian zoo population, including breeding recommendations. </a:t>
            </a:r>
          </a:p>
          <a:p>
            <a:r>
              <a:rPr lang="en-GB" dirty="0" smtClean="0"/>
              <a:t>Inter-regional transfers could occur when Indonesian population is near target. No deadline</a:t>
            </a:r>
            <a:r>
              <a:rPr lang="en-GB" baseline="0" dirty="0" smtClean="0"/>
              <a:t> for targets yet, as still working on the data. Then look at improving genetics of the other regional populations.</a:t>
            </a:r>
            <a:endParaRPr lang="en-GB" dirty="0" smtClean="0"/>
          </a:p>
          <a:p>
            <a:r>
              <a:rPr lang="en-GB" dirty="0" smtClean="0"/>
              <a:t>If you take on holding these species</a:t>
            </a:r>
            <a:r>
              <a:rPr lang="en-GB" baseline="0" dirty="0" smtClean="0"/>
              <a:t> there are many opportunities for you to talk to your visitors about your involvement in the partnership and the activities in Indonesia.</a:t>
            </a:r>
            <a:endParaRPr lang="en-GB" dirty="0"/>
          </a:p>
        </p:txBody>
      </p:sp>
      <p:sp>
        <p:nvSpPr>
          <p:cNvPr id="4" name="Slide Number Placeholder 3"/>
          <p:cNvSpPr>
            <a:spLocks noGrp="1"/>
          </p:cNvSpPr>
          <p:nvPr>
            <p:ph type="sldNum" sz="quarter" idx="10"/>
          </p:nvPr>
        </p:nvSpPr>
        <p:spPr/>
        <p:txBody>
          <a:bodyPr/>
          <a:lstStyle/>
          <a:p>
            <a:fld id="{AD8A80B1-EFAD-4C07-B090-07AF504C977E}" type="slidenum">
              <a:rPr lang="en-GB" smtClean="0"/>
              <a:t>8</a:t>
            </a:fld>
            <a:endParaRPr lang="en-GB"/>
          </a:p>
        </p:txBody>
      </p:sp>
    </p:spTree>
    <p:extLst>
      <p:ext uri="{BB962C8B-B14F-4D97-AF65-F5344CB8AC3E}">
        <p14:creationId xmlns:p14="http://schemas.microsoft.com/office/powerpoint/2010/main" val="215579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Implementing partners: All contributing expertise, staff time or financial support</a:t>
            </a:r>
          </a:p>
          <a:p>
            <a:endParaRPr lang="en-GB" dirty="0"/>
          </a:p>
        </p:txBody>
      </p:sp>
      <p:sp>
        <p:nvSpPr>
          <p:cNvPr id="4" name="Slide Number Placeholder 3"/>
          <p:cNvSpPr>
            <a:spLocks noGrp="1"/>
          </p:cNvSpPr>
          <p:nvPr>
            <p:ph type="sldNum" sz="quarter" idx="10"/>
          </p:nvPr>
        </p:nvSpPr>
        <p:spPr/>
        <p:txBody>
          <a:bodyPr/>
          <a:lstStyle/>
          <a:p>
            <a:pPr>
              <a:defRPr/>
            </a:pPr>
            <a:fld id="{DD587744-2D71-4BD7-A3F2-A0EA2470479E}" type="slidenum">
              <a:rPr lang="en-GB" smtClean="0"/>
              <a:pPr>
                <a:defRPr/>
              </a:pPr>
              <a:t>13</a:t>
            </a:fld>
            <a:endParaRPr lang="en-GB"/>
          </a:p>
        </p:txBody>
      </p:sp>
    </p:spTree>
    <p:extLst>
      <p:ext uri="{BB962C8B-B14F-4D97-AF65-F5344CB8AC3E}">
        <p14:creationId xmlns:p14="http://schemas.microsoft.com/office/powerpoint/2010/main" val="200709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rgbClr val="E31B22"/>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66371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3008313" cy="864096"/>
          </a:xfrm>
          <a:prstGeom prst="rect">
            <a:avLst/>
          </a:prstGeom>
        </p:spPr>
        <p:txBody>
          <a:bodyPr anchor="b"/>
          <a:lstStyle>
            <a:lvl1pPr algn="l">
              <a:defRPr sz="2000" b="1">
                <a:solidFill>
                  <a:srgbClr val="E31B22"/>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052736"/>
            <a:ext cx="5111750" cy="5073427"/>
          </a:xfrm>
          <a:prstGeom prst="rect">
            <a:avLst/>
          </a:prstGeom>
        </p:spPr>
        <p:txBody>
          <a:bodyPr/>
          <a:lstStyle>
            <a:lvl1pPr>
              <a:buClrTx/>
              <a:defRPr sz="3200"/>
            </a:lvl1pPr>
            <a:lvl2pPr>
              <a:defRPr sz="2800"/>
            </a:lvl2pPr>
            <a:lvl3pPr>
              <a:buClrTx/>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844824"/>
            <a:ext cx="3008313" cy="428133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7020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E31B22"/>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4207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09538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2320" y="908720"/>
            <a:ext cx="1244824" cy="5635501"/>
          </a:xfrm>
          <a:prstGeom prst="rect">
            <a:avLst/>
          </a:prstGeom>
        </p:spPr>
        <p:txBody>
          <a:bodyPr vert="eaVert"/>
          <a:lstStyle>
            <a:lvl1pPr>
              <a:defRPr>
                <a:solidFill>
                  <a:srgbClr val="E31B22"/>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67544" y="908720"/>
            <a:ext cx="6666599" cy="5635501"/>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185547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rgbClr val="7D5179"/>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3654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08912" cy="648072"/>
          </a:xfrm>
          <a:prstGeom prst="rect">
            <a:avLst/>
          </a:prstGeom>
        </p:spPr>
        <p:txBody>
          <a:bodyPr/>
          <a:lstStyle>
            <a:lvl1pPr>
              <a:defRPr>
                <a:solidFill>
                  <a:srgbClr val="7D5179"/>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700808"/>
            <a:ext cx="8229600" cy="4608512"/>
          </a:xfrm>
          <a:prstGeom prst="rect">
            <a:avLst/>
          </a:prstGeom>
        </p:spPr>
        <p:txBody>
          <a:bodyPr/>
          <a:lstStyle>
            <a:lvl1pPr marL="342900" indent="-342900">
              <a:buClr>
                <a:srgbClr val="7D5179"/>
              </a:buClr>
              <a:buFont typeface="Arial" pitchFamily="34" charset="0"/>
              <a:buChar char="•"/>
              <a:defRPr sz="2400"/>
            </a:lvl1pPr>
            <a:lvl2pPr>
              <a:buClr>
                <a:srgbClr val="7D5179"/>
              </a:buClr>
              <a:defRPr sz="2400"/>
            </a:lvl2pPr>
            <a:lvl3pPr>
              <a:buClr>
                <a:srgbClr val="7D5179"/>
              </a:buClr>
              <a:defRPr sz="2400"/>
            </a:lvl3pPr>
            <a:lvl4pPr>
              <a:buClr>
                <a:srgbClr val="7D5179"/>
              </a:buClr>
              <a:defRPr sz="2400"/>
            </a:lvl4pPr>
            <a:lvl5pPr>
              <a:buClr>
                <a:srgbClr val="7D5179"/>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677235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4" name="Content Placeholder 2"/>
          <p:cNvSpPr>
            <a:spLocks noGrp="1"/>
          </p:cNvSpPr>
          <p:nvPr>
            <p:ph idx="1"/>
          </p:nvPr>
        </p:nvSpPr>
        <p:spPr>
          <a:xfrm>
            <a:off x="457200" y="1124744"/>
            <a:ext cx="8229600" cy="5184576"/>
          </a:xfrm>
          <a:prstGeom prst="rect">
            <a:avLst/>
          </a:prstGeom>
        </p:spPr>
        <p:txBody>
          <a:bodyPr/>
          <a:lstStyle>
            <a:lvl1pPr marL="342900" indent="-342900">
              <a:buClr>
                <a:srgbClr val="7D5179"/>
              </a:buClr>
              <a:buFont typeface="Arial" pitchFamily="34" charset="0"/>
              <a:buChar char="•"/>
              <a:defRPr sz="2400"/>
            </a:lvl1pPr>
            <a:lvl2pPr>
              <a:buClr>
                <a:srgbClr val="7D5179"/>
              </a:buClr>
              <a:defRPr sz="2400"/>
            </a:lvl2pPr>
            <a:lvl3pPr>
              <a:buClr>
                <a:srgbClr val="7D5179"/>
              </a:buClr>
              <a:defRPr sz="2400"/>
            </a:lvl3pPr>
            <a:lvl4pPr>
              <a:buClr>
                <a:srgbClr val="7D5179"/>
              </a:buClr>
              <a:defRPr sz="2400"/>
            </a:lvl4pPr>
            <a:lvl5pPr>
              <a:buClr>
                <a:srgbClr val="7D5179"/>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350779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_Solid BG">
    <p:bg>
      <p:bgPr>
        <a:solidFill>
          <a:srgbClr val="7D517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4" name="Content Placeholder 2"/>
          <p:cNvSpPr>
            <a:spLocks noGrp="1"/>
          </p:cNvSpPr>
          <p:nvPr>
            <p:ph idx="1"/>
          </p:nvPr>
        </p:nvSpPr>
        <p:spPr>
          <a:xfrm>
            <a:off x="457200" y="1124744"/>
            <a:ext cx="8229600" cy="5184576"/>
          </a:xfrm>
          <a:prstGeom prst="rect">
            <a:avLst/>
          </a:prstGeom>
        </p:spPr>
        <p:txBody>
          <a:bodyPr/>
          <a:lstStyle>
            <a:lvl1pPr marL="342900" indent="-342900">
              <a:buClr>
                <a:schemeClr val="bg1"/>
              </a:buClr>
              <a:buFont typeface="Arial" pitchFamily="34" charset="0"/>
              <a:buChar char="•"/>
              <a:defRPr sz="2400">
                <a:solidFill>
                  <a:schemeClr val="bg1"/>
                </a:solidFill>
              </a:defRPr>
            </a:lvl1pPr>
            <a:lvl2pPr>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6438594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7D5179"/>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075949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124744"/>
            <a:ext cx="4038600" cy="500141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124744"/>
            <a:ext cx="4038600" cy="500141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756990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08912" cy="648072"/>
          </a:xfrm>
          <a:prstGeom prst="rect">
            <a:avLst/>
          </a:prstGeom>
        </p:spPr>
        <p:txBody>
          <a:bodyPr/>
          <a:lstStyle>
            <a:lvl1pPr>
              <a:defRPr>
                <a:solidFill>
                  <a:srgbClr val="E31B22"/>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700808"/>
            <a:ext cx="8229600" cy="4608512"/>
          </a:xfrm>
          <a:prstGeom prst="rect">
            <a:avLst/>
          </a:prstGeom>
        </p:spPr>
        <p:txBody>
          <a:bodyPr/>
          <a:lstStyle>
            <a:lvl1pPr marL="342900" indent="-342900">
              <a:buClr>
                <a:srgbClr val="E31B22"/>
              </a:buClr>
              <a:buFont typeface="Arial" pitchFamily="34" charset="0"/>
              <a:buChar char="•"/>
              <a:defRPr sz="2400"/>
            </a:lvl1pPr>
            <a:lvl2pPr>
              <a:buClr>
                <a:srgbClr val="E31B22"/>
              </a:buClr>
              <a:defRPr sz="2400"/>
            </a:lvl2pPr>
            <a:lvl3pPr>
              <a:buClr>
                <a:srgbClr val="E31B22"/>
              </a:buClr>
              <a:defRPr sz="2400"/>
            </a:lvl3pPr>
            <a:lvl4pPr>
              <a:buClr>
                <a:srgbClr val="E31B22"/>
              </a:buClr>
              <a:defRPr sz="2400"/>
            </a:lvl4pPr>
            <a:lvl5pPr>
              <a:buClr>
                <a:srgbClr val="E31B22"/>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651442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6183" y="1124744"/>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72816"/>
            <a:ext cx="4040188" cy="435334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4008" y="1124744"/>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72816"/>
            <a:ext cx="4041775" cy="435334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20767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816036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939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3008313" cy="864096"/>
          </a:xfrm>
          <a:prstGeom prst="rect">
            <a:avLst/>
          </a:prstGeom>
        </p:spPr>
        <p:txBody>
          <a:bodyPr anchor="b"/>
          <a:lstStyle>
            <a:lvl1pPr algn="l">
              <a:defRPr sz="2000" b="1">
                <a:solidFill>
                  <a:srgbClr val="7D5179"/>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052736"/>
            <a:ext cx="5111750" cy="507342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844824"/>
            <a:ext cx="3008313" cy="428133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017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7D5179"/>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9384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02139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2320" y="908720"/>
            <a:ext cx="1244824" cy="5635501"/>
          </a:xfrm>
          <a:prstGeom prst="rect">
            <a:avLst/>
          </a:prstGeom>
        </p:spPr>
        <p:txBody>
          <a:bodyPr vert="eaVert"/>
          <a:lstStyle>
            <a:lvl1pPr>
              <a:defRPr>
                <a:solidFill>
                  <a:srgbClr val="7D5179"/>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67544" y="908720"/>
            <a:ext cx="6666599" cy="563550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41728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rgbClr val="F47735"/>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03041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08912" cy="648072"/>
          </a:xfrm>
          <a:prstGeom prst="rect">
            <a:avLst/>
          </a:prstGeom>
        </p:spPr>
        <p:txBody>
          <a:bodyPr/>
          <a:lstStyle>
            <a:lvl1pPr>
              <a:defRPr>
                <a:solidFill>
                  <a:srgbClr val="F47735"/>
                </a:solidFill>
              </a:defRPr>
            </a:lvl1pPr>
          </a:lstStyle>
          <a:p>
            <a:r>
              <a:rPr lang="en-US" dirty="0" smtClean="0"/>
              <a:t>Click to edit Master title style</a:t>
            </a:r>
            <a:endParaRPr lang="en-GB" dirty="0"/>
          </a:p>
        </p:txBody>
      </p:sp>
      <p:sp>
        <p:nvSpPr>
          <p:cNvPr id="4" name="Content Placeholder 2"/>
          <p:cNvSpPr>
            <a:spLocks noGrp="1"/>
          </p:cNvSpPr>
          <p:nvPr>
            <p:ph idx="1"/>
          </p:nvPr>
        </p:nvSpPr>
        <p:spPr>
          <a:xfrm>
            <a:off x="457200" y="1700808"/>
            <a:ext cx="8229600" cy="4608512"/>
          </a:xfrm>
          <a:prstGeom prst="rect">
            <a:avLst/>
          </a:prstGeom>
        </p:spPr>
        <p:txBody>
          <a:bodyPr/>
          <a:lstStyle>
            <a:lvl1pPr>
              <a:buClr>
                <a:srgbClr val="F47735"/>
              </a:buClr>
              <a:defRPr sz="2400"/>
            </a:lvl1pPr>
            <a:lvl2pPr>
              <a:buClr>
                <a:srgbClr val="F47735"/>
              </a:buClr>
              <a:defRPr sz="2400"/>
            </a:lvl2pPr>
            <a:lvl3pPr>
              <a:buClr>
                <a:srgbClr val="F47735"/>
              </a:buClr>
              <a:defRPr sz="2400"/>
            </a:lvl3pPr>
            <a:lvl4pPr>
              <a:buClr>
                <a:srgbClr val="F47735"/>
              </a:buClr>
              <a:defRPr sz="2400"/>
            </a:lvl4pPr>
            <a:lvl5pPr>
              <a:buClr>
                <a:srgbClr val="F47735"/>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5469376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24744"/>
            <a:ext cx="8229600" cy="5184576"/>
          </a:xfrm>
          <a:prstGeom prst="rect">
            <a:avLst/>
          </a:prstGeom>
        </p:spPr>
        <p:txBody>
          <a:bodyPr/>
          <a:lstStyle>
            <a:lvl1pPr>
              <a:buClr>
                <a:srgbClr val="F47735"/>
              </a:buClr>
              <a:defRPr sz="2400"/>
            </a:lvl1pPr>
            <a:lvl2pPr>
              <a:buClr>
                <a:srgbClr val="F47735"/>
              </a:buClr>
              <a:defRPr sz="2400"/>
            </a:lvl2pPr>
            <a:lvl3pPr>
              <a:buClr>
                <a:srgbClr val="F47735"/>
              </a:buClr>
              <a:defRPr sz="2400"/>
            </a:lvl3pPr>
            <a:lvl4pPr>
              <a:buClr>
                <a:srgbClr val="F47735"/>
              </a:buClr>
              <a:defRPr sz="2400"/>
            </a:lvl4pPr>
            <a:lvl5pPr>
              <a:buClr>
                <a:srgbClr val="F47735"/>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873901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4" name="Content Placeholder 2"/>
          <p:cNvSpPr>
            <a:spLocks noGrp="1"/>
          </p:cNvSpPr>
          <p:nvPr>
            <p:ph idx="1"/>
          </p:nvPr>
        </p:nvSpPr>
        <p:spPr>
          <a:xfrm>
            <a:off x="457200" y="1124744"/>
            <a:ext cx="8229600" cy="5184576"/>
          </a:xfrm>
          <a:prstGeom prst="rect">
            <a:avLst/>
          </a:prstGeom>
        </p:spPr>
        <p:txBody>
          <a:bodyPr/>
          <a:lstStyle>
            <a:lvl1pPr marL="342900" indent="-342900">
              <a:buClr>
                <a:srgbClr val="E31B22"/>
              </a:buClr>
              <a:buFont typeface="Arial" pitchFamily="34" charset="0"/>
              <a:buChar char="•"/>
              <a:defRPr sz="2400"/>
            </a:lvl1pPr>
            <a:lvl2pPr>
              <a:buClr>
                <a:srgbClr val="E31B22"/>
              </a:buClr>
              <a:defRPr sz="2400"/>
            </a:lvl2pPr>
            <a:lvl3pPr>
              <a:buClr>
                <a:srgbClr val="E31B22"/>
              </a:buClr>
              <a:defRPr sz="2400"/>
            </a:lvl3pPr>
            <a:lvl4pPr>
              <a:buClr>
                <a:srgbClr val="E31B22"/>
              </a:buClr>
              <a:defRPr sz="2400"/>
            </a:lvl4pPr>
            <a:lvl5pPr>
              <a:buClr>
                <a:srgbClr val="E31B22"/>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14314207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Title and Content_Solid_BG">
    <p:bg>
      <p:bgPr>
        <a:solidFill>
          <a:srgbClr val="F477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24744"/>
            <a:ext cx="8229600" cy="5184576"/>
          </a:xfrm>
          <a:prstGeom prst="rect">
            <a:avLst/>
          </a:prstGeom>
        </p:spPr>
        <p:txBody>
          <a:bodyP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6849091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F47735"/>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406630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124744"/>
            <a:ext cx="4038600" cy="500141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24744"/>
            <a:ext cx="4038600" cy="500141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612631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6183" y="1124744"/>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72816"/>
            <a:ext cx="4040188" cy="435334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4008" y="1124744"/>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72816"/>
            <a:ext cx="4041775" cy="435334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1362734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18662949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1964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3008313" cy="864096"/>
          </a:xfrm>
          <a:prstGeom prst="rect">
            <a:avLst/>
          </a:prstGeom>
        </p:spPr>
        <p:txBody>
          <a:bodyPr anchor="b"/>
          <a:lstStyle>
            <a:lvl1pPr algn="l">
              <a:defRPr sz="2000" b="1">
                <a:solidFill>
                  <a:srgbClr val="F47735"/>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052736"/>
            <a:ext cx="5111750" cy="507342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844824"/>
            <a:ext cx="3008313" cy="428133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465396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7D5179"/>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1124743"/>
            <a:ext cx="5486400" cy="360283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327598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196752"/>
            <a:ext cx="8229600" cy="492941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4442006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2320" y="908720"/>
            <a:ext cx="1244824" cy="5635501"/>
          </a:xfrm>
          <a:prstGeom prst="rect">
            <a:avLst/>
          </a:prstGeom>
        </p:spPr>
        <p:txBody>
          <a:bodyPr vert="eaVert"/>
          <a:lstStyle>
            <a:lvl1pPr>
              <a:defRPr>
                <a:solidFill>
                  <a:srgbClr val="F47735"/>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67544" y="908720"/>
            <a:ext cx="6666599" cy="563550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231528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_Solid BG">
    <p:bg>
      <p:bgPr>
        <a:solidFill>
          <a:srgbClr val="AAA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4" name="Content Placeholder 2"/>
          <p:cNvSpPr>
            <a:spLocks noGrp="1"/>
          </p:cNvSpPr>
          <p:nvPr>
            <p:ph idx="1"/>
          </p:nvPr>
        </p:nvSpPr>
        <p:spPr>
          <a:xfrm>
            <a:off x="457200" y="1124744"/>
            <a:ext cx="8229600" cy="5184576"/>
          </a:xfrm>
          <a:prstGeom prst="rect">
            <a:avLst/>
          </a:prstGeom>
        </p:spPr>
        <p:txBody>
          <a:bodyPr/>
          <a:lstStyle>
            <a:lvl1pPr marL="342900" indent="-342900">
              <a:buClr>
                <a:srgbClr val="E31B22"/>
              </a:buClr>
              <a:buFont typeface="Arial" pitchFamily="34" charset="0"/>
              <a:buChar char="•"/>
              <a:defRPr sz="2400">
                <a:solidFill>
                  <a:schemeClr val="bg1"/>
                </a:solidFill>
              </a:defRPr>
            </a:lvl1pPr>
            <a:lvl2pPr>
              <a:buClr>
                <a:srgbClr val="E31B22"/>
              </a:buClr>
              <a:defRPr sz="2400">
                <a:solidFill>
                  <a:schemeClr val="bg1"/>
                </a:solidFill>
              </a:defRPr>
            </a:lvl2pPr>
            <a:lvl3pPr>
              <a:buClr>
                <a:srgbClr val="E31B22"/>
              </a:buClr>
              <a:defRPr sz="2400">
                <a:solidFill>
                  <a:schemeClr val="bg1"/>
                </a:solidFill>
              </a:defRPr>
            </a:lvl3pPr>
            <a:lvl4pPr>
              <a:buClr>
                <a:srgbClr val="E31B22"/>
              </a:buClr>
              <a:defRPr sz="2400">
                <a:solidFill>
                  <a:schemeClr val="bg1"/>
                </a:solidFill>
              </a:defRPr>
            </a:lvl4pPr>
            <a:lvl5pPr>
              <a:buClr>
                <a:srgbClr val="E31B22"/>
              </a:buClr>
              <a:defRPr sz="2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454284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rgbClr val="006892"/>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63825749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08912" cy="648072"/>
          </a:xfrm>
          <a:prstGeom prst="rect">
            <a:avLst/>
          </a:prstGeom>
        </p:spPr>
        <p:txBody>
          <a:bodyPr/>
          <a:lstStyle>
            <a:lvl1pPr>
              <a:defRPr>
                <a:solidFill>
                  <a:srgbClr val="006892"/>
                </a:solidFill>
              </a:defRPr>
            </a:lvl1pPr>
          </a:lstStyle>
          <a:p>
            <a:r>
              <a:rPr lang="en-US" dirty="0" smtClean="0"/>
              <a:t>Click to edit Master title style</a:t>
            </a:r>
            <a:endParaRPr lang="en-GB" dirty="0"/>
          </a:p>
        </p:txBody>
      </p:sp>
      <p:sp>
        <p:nvSpPr>
          <p:cNvPr id="4" name="Content Placeholder 2"/>
          <p:cNvSpPr>
            <a:spLocks noGrp="1"/>
          </p:cNvSpPr>
          <p:nvPr>
            <p:ph idx="1"/>
          </p:nvPr>
        </p:nvSpPr>
        <p:spPr>
          <a:xfrm>
            <a:off x="457200" y="1772816"/>
            <a:ext cx="8229600" cy="4536504"/>
          </a:xfrm>
          <a:prstGeom prst="rect">
            <a:avLst/>
          </a:prstGeom>
        </p:spPr>
        <p:txBody>
          <a:bodyPr/>
          <a:lstStyle>
            <a:lvl1pPr>
              <a:buClr>
                <a:srgbClr val="006892"/>
              </a:buClr>
              <a:defRPr sz="2400"/>
            </a:lvl1pPr>
            <a:lvl2pPr>
              <a:buClr>
                <a:srgbClr val="006892"/>
              </a:buClr>
              <a:defRPr sz="2400"/>
            </a:lvl2pPr>
            <a:lvl3pPr>
              <a:buClr>
                <a:srgbClr val="006892"/>
              </a:buClr>
              <a:defRPr sz="2400"/>
            </a:lvl3pPr>
            <a:lvl4pPr>
              <a:buClr>
                <a:srgbClr val="006892"/>
              </a:buClr>
              <a:defRPr sz="2400"/>
            </a:lvl4pPr>
            <a:lvl5pPr>
              <a:buClr>
                <a:srgbClr val="006892"/>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3281234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24744"/>
            <a:ext cx="8229600" cy="5184576"/>
          </a:xfrm>
          <a:prstGeom prst="rect">
            <a:avLst/>
          </a:prstGeom>
        </p:spPr>
        <p:txBody>
          <a:bodyPr/>
          <a:lstStyle>
            <a:lvl1pPr>
              <a:buClr>
                <a:srgbClr val="006892"/>
              </a:buClr>
              <a:defRPr sz="2400"/>
            </a:lvl1pPr>
            <a:lvl2pPr>
              <a:buClr>
                <a:srgbClr val="006892"/>
              </a:buClr>
              <a:defRPr sz="2400"/>
            </a:lvl2pPr>
            <a:lvl3pPr>
              <a:buClr>
                <a:srgbClr val="006892"/>
              </a:buClr>
              <a:defRPr sz="2400"/>
            </a:lvl3pPr>
            <a:lvl4pPr>
              <a:buClr>
                <a:srgbClr val="006892"/>
              </a:buClr>
              <a:defRPr sz="2400"/>
            </a:lvl4pPr>
            <a:lvl5pPr>
              <a:buClr>
                <a:srgbClr val="006892"/>
              </a:buCl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275377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_Solid_BG">
    <p:bg>
      <p:bgPr>
        <a:solidFill>
          <a:srgbClr val="0068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64807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24744"/>
            <a:ext cx="8229600" cy="5184576"/>
          </a:xfrm>
          <a:prstGeom prst="rect">
            <a:avLst/>
          </a:prstGeom>
        </p:spPr>
        <p:txBody>
          <a:bodyP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2608950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6892"/>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87412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124744"/>
            <a:ext cx="4038600" cy="500141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24744"/>
            <a:ext cx="4038600" cy="500141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21424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6183" y="1124744"/>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72816"/>
            <a:ext cx="4040188" cy="435334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4008" y="1124744"/>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72816"/>
            <a:ext cx="4041775" cy="435334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97441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81074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336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3008313" cy="864096"/>
          </a:xfrm>
          <a:prstGeom prst="rect">
            <a:avLst/>
          </a:prstGeom>
        </p:spPr>
        <p:txBody>
          <a:bodyPr anchor="b"/>
          <a:lstStyle>
            <a:lvl1pPr algn="l">
              <a:defRPr sz="2000" b="1">
                <a:solidFill>
                  <a:srgbClr val="006892"/>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052736"/>
            <a:ext cx="5111750" cy="507342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844824"/>
            <a:ext cx="3008313" cy="428133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152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E31B22"/>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0572042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7D5179"/>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1124744"/>
            <a:ext cx="5486400" cy="36028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627078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124744"/>
            <a:ext cx="8229600" cy="500141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7072584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2320" y="908720"/>
            <a:ext cx="1244824" cy="5635501"/>
          </a:xfrm>
          <a:prstGeom prst="rect">
            <a:avLst/>
          </a:prstGeom>
        </p:spPr>
        <p:txBody>
          <a:bodyPr vert="eaVert"/>
          <a:lstStyle>
            <a:lvl1pPr>
              <a:defRPr>
                <a:solidFill>
                  <a:srgbClr val="006892"/>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67544" y="908720"/>
            <a:ext cx="6666599" cy="563550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418831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124744"/>
            <a:ext cx="4038600" cy="5001419"/>
          </a:xfrm>
          <a:prstGeom prst="rect">
            <a:avLst/>
          </a:prstGeom>
        </p:spPr>
        <p:txBody>
          <a:bodyPr/>
          <a:lstStyle>
            <a:lvl1pPr>
              <a:buClr>
                <a:srgbClr val="E31B22"/>
              </a:buClr>
              <a:defRPr sz="2800"/>
            </a:lvl1pPr>
            <a:lvl2pPr>
              <a:defRPr sz="2400"/>
            </a:lvl2pPr>
            <a:lvl3pPr>
              <a:buClr>
                <a:srgbClr val="E31B22"/>
              </a:buCl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124744"/>
            <a:ext cx="4038600" cy="5001419"/>
          </a:xfrm>
          <a:prstGeom prst="rect">
            <a:avLst/>
          </a:prstGeom>
        </p:spPr>
        <p:txBody>
          <a:bodyPr/>
          <a:lstStyle>
            <a:lvl1pPr>
              <a:buClr>
                <a:srgbClr val="E31B22"/>
              </a:buClr>
              <a:defRPr sz="2800"/>
            </a:lvl1pPr>
            <a:lvl2pPr>
              <a:defRPr sz="2400"/>
            </a:lvl2pPr>
            <a:lvl3pPr>
              <a:buClr>
                <a:srgbClr val="E31B22"/>
              </a:buCl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396848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638944"/>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6183" y="1124744"/>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72816"/>
            <a:ext cx="4040188" cy="4353347"/>
          </a:xfrm>
          <a:prstGeom prst="rect">
            <a:avLst/>
          </a:prstGeom>
        </p:spPr>
        <p:txBody>
          <a:bodyPr/>
          <a:lstStyle>
            <a:lvl1pPr>
              <a:buClrTx/>
              <a:defRPr sz="2400"/>
            </a:lvl1pPr>
            <a:lvl2pPr>
              <a:defRPr sz="2000"/>
            </a:lvl2pPr>
            <a:lvl3pPr>
              <a:buClrTx/>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4008" y="1124744"/>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72816"/>
            <a:ext cx="4041775" cy="4353347"/>
          </a:xfrm>
          <a:prstGeom prst="rect">
            <a:avLst/>
          </a:prstGeom>
        </p:spPr>
        <p:txBody>
          <a:bodyPr/>
          <a:lstStyle>
            <a:lvl1pPr>
              <a:buClrTx/>
              <a:defRPr sz="2400"/>
            </a:lvl1pPr>
            <a:lvl2pPr>
              <a:defRPr sz="2000"/>
            </a:lvl2pPr>
            <a:lvl3pPr>
              <a:buClrTx/>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093394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27287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56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0" y="0"/>
            <a:ext cx="9144000" cy="908720"/>
          </a:xfrm>
          <a:prstGeom prst="rect">
            <a:avLst/>
          </a:prstGeom>
          <a:solidFill>
            <a:srgbClr val="AAA096"/>
          </a:solidFill>
          <a:ln w="9525">
            <a:noFill/>
            <a:miter lim="800000"/>
            <a:headEnd/>
            <a:tailEnd/>
          </a:ln>
          <a:effectLst/>
        </p:spPr>
        <p:txBody>
          <a:bodyPr wrap="none" anchor="ctr"/>
          <a:lstStyle/>
          <a:p>
            <a:pPr marL="342900" indent="-342900" algn="ctr">
              <a:spcBef>
                <a:spcPct val="20000"/>
              </a:spcBef>
              <a:spcAft>
                <a:spcPct val="50000"/>
              </a:spcAft>
              <a:buFontTx/>
              <a:buChar char="•"/>
              <a:defRPr/>
            </a:pPr>
            <a:endParaRPr lang="en-US" sz="1600" dirty="0">
              <a:solidFill>
                <a:srgbClr val="000000"/>
              </a:solidFill>
            </a:endParaRPr>
          </a:p>
        </p:txBody>
      </p:sp>
      <p:pic>
        <p:nvPicPr>
          <p:cNvPr id="13315" name="Picture 5"/>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524328" y="44624"/>
            <a:ext cx="1512168" cy="822345"/>
          </a:xfrm>
          <a:prstGeom prst="rect">
            <a:avLst/>
          </a:prstGeom>
          <a:noFill/>
          <a:ln w="9525">
            <a:noFill/>
            <a:miter lim="800000"/>
            <a:headEnd/>
            <a:tailEnd/>
          </a:ln>
        </p:spPr>
      </p:pic>
    </p:spTree>
    <p:extLst>
      <p:ext uri="{BB962C8B-B14F-4D97-AF65-F5344CB8AC3E}">
        <p14:creationId xmlns:p14="http://schemas.microsoft.com/office/powerpoint/2010/main" val="145131602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iming>
    <p:tnLst>
      <p:par>
        <p:cTn id="1" dur="indefinite" restart="never" nodeType="tmRoot"/>
      </p:par>
    </p:tnLst>
  </p:timing>
  <p:txStyles>
    <p:titleStyle>
      <a:lvl1pPr algn="l" rtl="0" eaLnBrk="0" fontAlgn="base" hangingPunct="0">
        <a:spcBef>
          <a:spcPct val="0"/>
        </a:spcBef>
        <a:spcAft>
          <a:spcPct val="0"/>
        </a:spcAft>
        <a:defRPr sz="4000" b="1">
          <a:solidFill>
            <a:srgbClr val="00704A"/>
          </a:solidFill>
          <a:latin typeface="+mj-lt"/>
          <a:ea typeface="+mj-ea"/>
          <a:cs typeface="+mj-cs"/>
        </a:defRPr>
      </a:lvl1pPr>
      <a:lvl2pPr algn="l" rtl="0" eaLnBrk="0" fontAlgn="base" hangingPunct="0">
        <a:spcBef>
          <a:spcPct val="0"/>
        </a:spcBef>
        <a:spcAft>
          <a:spcPct val="0"/>
        </a:spcAft>
        <a:defRPr sz="4000" b="1">
          <a:solidFill>
            <a:srgbClr val="00704A"/>
          </a:solidFill>
          <a:latin typeface="Chester Zoo" pitchFamily="66" charset="0"/>
        </a:defRPr>
      </a:lvl2pPr>
      <a:lvl3pPr algn="l" rtl="0" eaLnBrk="0" fontAlgn="base" hangingPunct="0">
        <a:spcBef>
          <a:spcPct val="0"/>
        </a:spcBef>
        <a:spcAft>
          <a:spcPct val="0"/>
        </a:spcAft>
        <a:defRPr sz="4000" b="1">
          <a:solidFill>
            <a:srgbClr val="00704A"/>
          </a:solidFill>
          <a:latin typeface="Chester Zoo" pitchFamily="66" charset="0"/>
        </a:defRPr>
      </a:lvl3pPr>
      <a:lvl4pPr algn="l" rtl="0" eaLnBrk="0" fontAlgn="base" hangingPunct="0">
        <a:spcBef>
          <a:spcPct val="0"/>
        </a:spcBef>
        <a:spcAft>
          <a:spcPct val="0"/>
        </a:spcAft>
        <a:defRPr sz="4000" b="1">
          <a:solidFill>
            <a:srgbClr val="00704A"/>
          </a:solidFill>
          <a:latin typeface="Chester Zoo" pitchFamily="66" charset="0"/>
        </a:defRPr>
      </a:lvl4pPr>
      <a:lvl5pPr algn="l" rtl="0" eaLnBrk="0" fontAlgn="base" hangingPunct="0">
        <a:spcBef>
          <a:spcPct val="0"/>
        </a:spcBef>
        <a:spcAft>
          <a:spcPct val="0"/>
        </a:spcAft>
        <a:defRPr sz="4000" b="1">
          <a:solidFill>
            <a:srgbClr val="00704A"/>
          </a:solidFill>
          <a:latin typeface="Chester Zoo" pitchFamily="66" charset="0"/>
        </a:defRPr>
      </a:lvl5pPr>
      <a:lvl6pPr marL="457200" algn="l" rtl="0" fontAlgn="base">
        <a:spcBef>
          <a:spcPct val="0"/>
        </a:spcBef>
        <a:spcAft>
          <a:spcPct val="0"/>
        </a:spcAft>
        <a:defRPr sz="4000" b="1">
          <a:solidFill>
            <a:srgbClr val="00704A"/>
          </a:solidFill>
          <a:latin typeface="Chester Zoo" pitchFamily="66" charset="0"/>
        </a:defRPr>
      </a:lvl6pPr>
      <a:lvl7pPr marL="914400" algn="l" rtl="0" fontAlgn="base">
        <a:spcBef>
          <a:spcPct val="0"/>
        </a:spcBef>
        <a:spcAft>
          <a:spcPct val="0"/>
        </a:spcAft>
        <a:defRPr sz="4000" b="1">
          <a:solidFill>
            <a:srgbClr val="00704A"/>
          </a:solidFill>
          <a:latin typeface="Chester Zoo" pitchFamily="66" charset="0"/>
        </a:defRPr>
      </a:lvl7pPr>
      <a:lvl8pPr marL="1371600" algn="l" rtl="0" fontAlgn="base">
        <a:spcBef>
          <a:spcPct val="0"/>
        </a:spcBef>
        <a:spcAft>
          <a:spcPct val="0"/>
        </a:spcAft>
        <a:defRPr sz="4000" b="1">
          <a:solidFill>
            <a:srgbClr val="00704A"/>
          </a:solidFill>
          <a:latin typeface="Chester Zoo" pitchFamily="66" charset="0"/>
        </a:defRPr>
      </a:lvl8pPr>
      <a:lvl9pPr marL="1828800" algn="l" rtl="0" fontAlgn="base">
        <a:spcBef>
          <a:spcPct val="0"/>
        </a:spcBef>
        <a:spcAft>
          <a:spcPct val="0"/>
        </a:spcAft>
        <a:defRPr sz="4000" b="1">
          <a:solidFill>
            <a:srgbClr val="00704A"/>
          </a:solidFill>
          <a:latin typeface="Chester Zoo" pitchFamily="66"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0" y="0"/>
            <a:ext cx="9144000" cy="765175"/>
          </a:xfrm>
          <a:prstGeom prst="rect">
            <a:avLst/>
          </a:prstGeom>
          <a:solidFill>
            <a:srgbClr val="7D5179"/>
          </a:solidFill>
          <a:ln w="9525">
            <a:noFill/>
            <a:miter lim="800000"/>
            <a:headEnd/>
            <a:tailEnd/>
          </a:ln>
          <a:effectLst/>
        </p:spPr>
        <p:txBody>
          <a:bodyPr wrap="none" anchor="ctr"/>
          <a:lstStyle/>
          <a:p>
            <a:pPr marL="342900" indent="-342900" algn="ctr">
              <a:spcBef>
                <a:spcPct val="20000"/>
              </a:spcBef>
              <a:spcAft>
                <a:spcPct val="50000"/>
              </a:spcAft>
              <a:buFontTx/>
              <a:buChar char="•"/>
              <a:defRPr/>
            </a:pPr>
            <a:endParaRPr lang="en-US" sz="1600" dirty="0">
              <a:solidFill>
                <a:srgbClr val="000000"/>
              </a:solidFill>
            </a:endParaRPr>
          </a:p>
        </p:txBody>
      </p:sp>
      <p:pic>
        <p:nvPicPr>
          <p:cNvPr id="13315" name="Picture 5" descr="CZ_White_RGB_LS copy"/>
          <p:cNvPicPr>
            <a:picLocks noChangeAspect="1" noChangeArrowheads="1"/>
          </p:cNvPicPr>
          <p:nvPr/>
        </p:nvPicPr>
        <p:blipFill>
          <a:blip r:embed="rId15"/>
          <a:srcRect/>
          <a:stretch>
            <a:fillRect/>
          </a:stretch>
        </p:blipFill>
        <p:spPr bwMode="auto">
          <a:xfrm>
            <a:off x="7451725" y="158750"/>
            <a:ext cx="1511300" cy="461963"/>
          </a:xfrm>
          <a:prstGeom prst="rect">
            <a:avLst/>
          </a:prstGeom>
          <a:noFill/>
          <a:ln w="9525">
            <a:noFill/>
            <a:miter lim="800000"/>
            <a:headEnd/>
            <a:tailEnd/>
          </a:ln>
        </p:spPr>
      </p:pic>
    </p:spTree>
    <p:extLst>
      <p:ext uri="{BB962C8B-B14F-4D97-AF65-F5344CB8AC3E}">
        <p14:creationId xmlns:p14="http://schemas.microsoft.com/office/powerpoint/2010/main" val="261224142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iming>
    <p:tnLst>
      <p:par>
        <p:cTn id="1" dur="indefinite" restart="never" nodeType="tmRoot"/>
      </p:par>
    </p:tnLst>
  </p:timing>
  <p:txStyles>
    <p:titleStyle>
      <a:lvl1pPr algn="l" rtl="0" eaLnBrk="0" fontAlgn="base" hangingPunct="0">
        <a:spcBef>
          <a:spcPct val="0"/>
        </a:spcBef>
        <a:spcAft>
          <a:spcPct val="0"/>
        </a:spcAft>
        <a:defRPr sz="4000" b="1">
          <a:solidFill>
            <a:srgbClr val="00704A"/>
          </a:solidFill>
          <a:latin typeface="+mj-lt"/>
          <a:ea typeface="+mj-ea"/>
          <a:cs typeface="+mj-cs"/>
        </a:defRPr>
      </a:lvl1pPr>
      <a:lvl2pPr algn="l" rtl="0" eaLnBrk="0" fontAlgn="base" hangingPunct="0">
        <a:spcBef>
          <a:spcPct val="0"/>
        </a:spcBef>
        <a:spcAft>
          <a:spcPct val="0"/>
        </a:spcAft>
        <a:defRPr sz="4000" b="1">
          <a:solidFill>
            <a:srgbClr val="00704A"/>
          </a:solidFill>
          <a:latin typeface="Chester Zoo" pitchFamily="66" charset="0"/>
        </a:defRPr>
      </a:lvl2pPr>
      <a:lvl3pPr algn="l" rtl="0" eaLnBrk="0" fontAlgn="base" hangingPunct="0">
        <a:spcBef>
          <a:spcPct val="0"/>
        </a:spcBef>
        <a:spcAft>
          <a:spcPct val="0"/>
        </a:spcAft>
        <a:defRPr sz="4000" b="1">
          <a:solidFill>
            <a:srgbClr val="00704A"/>
          </a:solidFill>
          <a:latin typeface="Chester Zoo" pitchFamily="66" charset="0"/>
        </a:defRPr>
      </a:lvl3pPr>
      <a:lvl4pPr algn="l" rtl="0" eaLnBrk="0" fontAlgn="base" hangingPunct="0">
        <a:spcBef>
          <a:spcPct val="0"/>
        </a:spcBef>
        <a:spcAft>
          <a:spcPct val="0"/>
        </a:spcAft>
        <a:defRPr sz="4000" b="1">
          <a:solidFill>
            <a:srgbClr val="00704A"/>
          </a:solidFill>
          <a:latin typeface="Chester Zoo" pitchFamily="66" charset="0"/>
        </a:defRPr>
      </a:lvl4pPr>
      <a:lvl5pPr algn="l" rtl="0" eaLnBrk="0" fontAlgn="base" hangingPunct="0">
        <a:spcBef>
          <a:spcPct val="0"/>
        </a:spcBef>
        <a:spcAft>
          <a:spcPct val="0"/>
        </a:spcAft>
        <a:defRPr sz="4000" b="1">
          <a:solidFill>
            <a:srgbClr val="00704A"/>
          </a:solidFill>
          <a:latin typeface="Chester Zoo" pitchFamily="66" charset="0"/>
        </a:defRPr>
      </a:lvl5pPr>
      <a:lvl6pPr marL="457200" algn="l" rtl="0" fontAlgn="base">
        <a:spcBef>
          <a:spcPct val="0"/>
        </a:spcBef>
        <a:spcAft>
          <a:spcPct val="0"/>
        </a:spcAft>
        <a:defRPr sz="4000" b="1">
          <a:solidFill>
            <a:srgbClr val="00704A"/>
          </a:solidFill>
          <a:latin typeface="Chester Zoo" pitchFamily="66" charset="0"/>
        </a:defRPr>
      </a:lvl6pPr>
      <a:lvl7pPr marL="914400" algn="l" rtl="0" fontAlgn="base">
        <a:spcBef>
          <a:spcPct val="0"/>
        </a:spcBef>
        <a:spcAft>
          <a:spcPct val="0"/>
        </a:spcAft>
        <a:defRPr sz="4000" b="1">
          <a:solidFill>
            <a:srgbClr val="00704A"/>
          </a:solidFill>
          <a:latin typeface="Chester Zoo" pitchFamily="66" charset="0"/>
        </a:defRPr>
      </a:lvl7pPr>
      <a:lvl8pPr marL="1371600" algn="l" rtl="0" fontAlgn="base">
        <a:spcBef>
          <a:spcPct val="0"/>
        </a:spcBef>
        <a:spcAft>
          <a:spcPct val="0"/>
        </a:spcAft>
        <a:defRPr sz="4000" b="1">
          <a:solidFill>
            <a:srgbClr val="00704A"/>
          </a:solidFill>
          <a:latin typeface="Chester Zoo" pitchFamily="66" charset="0"/>
        </a:defRPr>
      </a:lvl8pPr>
      <a:lvl9pPr marL="1828800" algn="l" rtl="0" fontAlgn="base">
        <a:spcBef>
          <a:spcPct val="0"/>
        </a:spcBef>
        <a:spcAft>
          <a:spcPct val="0"/>
        </a:spcAft>
        <a:defRPr sz="4000" b="1">
          <a:solidFill>
            <a:srgbClr val="00704A"/>
          </a:solidFill>
          <a:latin typeface="Chester Zoo" pitchFamily="66"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0" y="0"/>
            <a:ext cx="9144000" cy="765175"/>
          </a:xfrm>
          <a:prstGeom prst="rect">
            <a:avLst/>
          </a:prstGeom>
          <a:solidFill>
            <a:srgbClr val="F47735"/>
          </a:solidFill>
          <a:ln w="9525">
            <a:noFill/>
            <a:miter lim="800000"/>
            <a:headEnd/>
            <a:tailEnd/>
          </a:ln>
          <a:effectLst/>
        </p:spPr>
        <p:txBody>
          <a:bodyPr wrap="none" anchor="ctr"/>
          <a:lstStyle/>
          <a:p>
            <a:pPr marL="342900" indent="-342900" algn="ctr">
              <a:spcBef>
                <a:spcPct val="20000"/>
              </a:spcBef>
              <a:spcAft>
                <a:spcPct val="50000"/>
              </a:spcAft>
              <a:buFontTx/>
              <a:buChar char="•"/>
              <a:defRPr/>
            </a:pPr>
            <a:endParaRPr lang="en-US" sz="1600" dirty="0">
              <a:solidFill>
                <a:srgbClr val="000000"/>
              </a:solidFill>
            </a:endParaRPr>
          </a:p>
        </p:txBody>
      </p:sp>
      <p:pic>
        <p:nvPicPr>
          <p:cNvPr id="13315" name="Picture 5" descr="CZ_White_RGB_LS copy"/>
          <p:cNvPicPr>
            <a:picLocks noChangeAspect="1" noChangeArrowheads="1"/>
          </p:cNvPicPr>
          <p:nvPr/>
        </p:nvPicPr>
        <p:blipFill>
          <a:blip r:embed="rId15"/>
          <a:srcRect/>
          <a:stretch>
            <a:fillRect/>
          </a:stretch>
        </p:blipFill>
        <p:spPr bwMode="auto">
          <a:xfrm>
            <a:off x="7451725" y="158750"/>
            <a:ext cx="1511300" cy="461963"/>
          </a:xfrm>
          <a:prstGeom prst="rect">
            <a:avLst/>
          </a:prstGeom>
          <a:noFill/>
          <a:ln w="9525">
            <a:noFill/>
            <a:miter lim="800000"/>
            <a:headEnd/>
            <a:tailEnd/>
          </a:ln>
        </p:spPr>
      </p:pic>
    </p:spTree>
    <p:extLst>
      <p:ext uri="{BB962C8B-B14F-4D97-AF65-F5344CB8AC3E}">
        <p14:creationId xmlns:p14="http://schemas.microsoft.com/office/powerpoint/2010/main" val="967601355"/>
      </p:ext>
    </p:extLst>
  </p:cSld>
  <p:clrMap bg1="lt1" tx1="dk1" bg2="lt2" tx2="dk2" accent1="accent1" accent2="accent2" accent3="accent3" accent4="accent4" accent5="accent5" accent6="accent6" hlink="hlink" folHlink="folHlink"/>
  <p:sldLayoutIdLst>
    <p:sldLayoutId id="2147483755" r:id="rId1"/>
    <p:sldLayoutId id="2147483757" r:id="rId2"/>
    <p:sldLayoutId id="2147483756" r:id="rId3"/>
    <p:sldLayoutId id="2147483781"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iming>
    <p:tnLst>
      <p:par>
        <p:cTn id="1" dur="indefinite" restart="never" nodeType="tmRoot"/>
      </p:par>
    </p:tnLst>
  </p:timing>
  <p:txStyles>
    <p:titleStyle>
      <a:lvl1pPr algn="l" rtl="0" eaLnBrk="0" fontAlgn="base" hangingPunct="0">
        <a:spcBef>
          <a:spcPct val="0"/>
        </a:spcBef>
        <a:spcAft>
          <a:spcPct val="0"/>
        </a:spcAft>
        <a:defRPr sz="4000" b="1">
          <a:solidFill>
            <a:srgbClr val="00704A"/>
          </a:solidFill>
          <a:latin typeface="+mj-lt"/>
          <a:ea typeface="+mj-ea"/>
          <a:cs typeface="+mj-cs"/>
        </a:defRPr>
      </a:lvl1pPr>
      <a:lvl2pPr algn="l" rtl="0" eaLnBrk="0" fontAlgn="base" hangingPunct="0">
        <a:spcBef>
          <a:spcPct val="0"/>
        </a:spcBef>
        <a:spcAft>
          <a:spcPct val="0"/>
        </a:spcAft>
        <a:defRPr sz="4000" b="1">
          <a:solidFill>
            <a:srgbClr val="00704A"/>
          </a:solidFill>
          <a:latin typeface="Chester Zoo" pitchFamily="66" charset="0"/>
        </a:defRPr>
      </a:lvl2pPr>
      <a:lvl3pPr algn="l" rtl="0" eaLnBrk="0" fontAlgn="base" hangingPunct="0">
        <a:spcBef>
          <a:spcPct val="0"/>
        </a:spcBef>
        <a:spcAft>
          <a:spcPct val="0"/>
        </a:spcAft>
        <a:defRPr sz="4000" b="1">
          <a:solidFill>
            <a:srgbClr val="00704A"/>
          </a:solidFill>
          <a:latin typeface="Chester Zoo" pitchFamily="66" charset="0"/>
        </a:defRPr>
      </a:lvl3pPr>
      <a:lvl4pPr algn="l" rtl="0" eaLnBrk="0" fontAlgn="base" hangingPunct="0">
        <a:spcBef>
          <a:spcPct val="0"/>
        </a:spcBef>
        <a:spcAft>
          <a:spcPct val="0"/>
        </a:spcAft>
        <a:defRPr sz="4000" b="1">
          <a:solidFill>
            <a:srgbClr val="00704A"/>
          </a:solidFill>
          <a:latin typeface="Chester Zoo" pitchFamily="66" charset="0"/>
        </a:defRPr>
      </a:lvl4pPr>
      <a:lvl5pPr algn="l" rtl="0" eaLnBrk="0" fontAlgn="base" hangingPunct="0">
        <a:spcBef>
          <a:spcPct val="0"/>
        </a:spcBef>
        <a:spcAft>
          <a:spcPct val="0"/>
        </a:spcAft>
        <a:defRPr sz="4000" b="1">
          <a:solidFill>
            <a:srgbClr val="00704A"/>
          </a:solidFill>
          <a:latin typeface="Chester Zoo" pitchFamily="66" charset="0"/>
        </a:defRPr>
      </a:lvl5pPr>
      <a:lvl6pPr marL="457200" algn="l" rtl="0" fontAlgn="base">
        <a:spcBef>
          <a:spcPct val="0"/>
        </a:spcBef>
        <a:spcAft>
          <a:spcPct val="0"/>
        </a:spcAft>
        <a:defRPr sz="4000" b="1">
          <a:solidFill>
            <a:srgbClr val="00704A"/>
          </a:solidFill>
          <a:latin typeface="Chester Zoo" pitchFamily="66" charset="0"/>
        </a:defRPr>
      </a:lvl6pPr>
      <a:lvl7pPr marL="914400" algn="l" rtl="0" fontAlgn="base">
        <a:spcBef>
          <a:spcPct val="0"/>
        </a:spcBef>
        <a:spcAft>
          <a:spcPct val="0"/>
        </a:spcAft>
        <a:defRPr sz="4000" b="1">
          <a:solidFill>
            <a:srgbClr val="00704A"/>
          </a:solidFill>
          <a:latin typeface="Chester Zoo" pitchFamily="66" charset="0"/>
        </a:defRPr>
      </a:lvl7pPr>
      <a:lvl8pPr marL="1371600" algn="l" rtl="0" fontAlgn="base">
        <a:spcBef>
          <a:spcPct val="0"/>
        </a:spcBef>
        <a:spcAft>
          <a:spcPct val="0"/>
        </a:spcAft>
        <a:defRPr sz="4000" b="1">
          <a:solidFill>
            <a:srgbClr val="00704A"/>
          </a:solidFill>
          <a:latin typeface="Chester Zoo" pitchFamily="66" charset="0"/>
        </a:defRPr>
      </a:lvl8pPr>
      <a:lvl9pPr marL="1828800" algn="l" rtl="0" fontAlgn="base">
        <a:spcBef>
          <a:spcPct val="0"/>
        </a:spcBef>
        <a:spcAft>
          <a:spcPct val="0"/>
        </a:spcAft>
        <a:defRPr sz="4000" b="1">
          <a:solidFill>
            <a:srgbClr val="00704A"/>
          </a:solidFill>
          <a:latin typeface="Chester Zoo" pitchFamily="66"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0" y="0"/>
            <a:ext cx="9144000" cy="765175"/>
          </a:xfrm>
          <a:prstGeom prst="rect">
            <a:avLst/>
          </a:prstGeom>
          <a:solidFill>
            <a:srgbClr val="006892"/>
          </a:solidFill>
          <a:ln w="9525">
            <a:noFill/>
            <a:miter lim="800000"/>
            <a:headEnd/>
            <a:tailEnd/>
          </a:ln>
          <a:effectLst/>
        </p:spPr>
        <p:txBody>
          <a:bodyPr wrap="none" anchor="ctr"/>
          <a:lstStyle/>
          <a:p>
            <a:pPr marL="342900" indent="-342900" algn="ctr">
              <a:spcBef>
                <a:spcPct val="20000"/>
              </a:spcBef>
              <a:spcAft>
                <a:spcPct val="50000"/>
              </a:spcAft>
              <a:buFontTx/>
              <a:buChar char="•"/>
              <a:defRPr/>
            </a:pPr>
            <a:endParaRPr lang="en-US" sz="1600" dirty="0">
              <a:solidFill>
                <a:srgbClr val="000000"/>
              </a:solidFill>
            </a:endParaRPr>
          </a:p>
        </p:txBody>
      </p:sp>
      <p:pic>
        <p:nvPicPr>
          <p:cNvPr id="13315" name="Picture 5" descr="CZ_White_RGB_LS copy"/>
          <p:cNvPicPr>
            <a:picLocks noChangeAspect="1" noChangeArrowheads="1"/>
          </p:cNvPicPr>
          <p:nvPr/>
        </p:nvPicPr>
        <p:blipFill>
          <a:blip r:embed="rId15"/>
          <a:srcRect/>
          <a:stretch>
            <a:fillRect/>
          </a:stretch>
        </p:blipFill>
        <p:spPr bwMode="auto">
          <a:xfrm>
            <a:off x="7451725" y="158750"/>
            <a:ext cx="1511300" cy="461963"/>
          </a:xfrm>
          <a:prstGeom prst="rect">
            <a:avLst/>
          </a:prstGeom>
          <a:noFill/>
          <a:ln w="9525">
            <a:noFill/>
            <a:miter lim="800000"/>
            <a:headEnd/>
            <a:tailEnd/>
          </a:ln>
        </p:spPr>
      </p:pic>
    </p:spTree>
    <p:extLst>
      <p:ext uri="{BB962C8B-B14F-4D97-AF65-F5344CB8AC3E}">
        <p14:creationId xmlns:p14="http://schemas.microsoft.com/office/powerpoint/2010/main" val="3974192797"/>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769" r:id="rId3"/>
    <p:sldLayoutId id="2147483782"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rtl="0" eaLnBrk="0" fontAlgn="base" hangingPunct="0">
        <a:spcBef>
          <a:spcPct val="0"/>
        </a:spcBef>
        <a:spcAft>
          <a:spcPct val="0"/>
        </a:spcAft>
        <a:defRPr sz="4000" b="1">
          <a:solidFill>
            <a:srgbClr val="00704A"/>
          </a:solidFill>
          <a:latin typeface="+mj-lt"/>
          <a:ea typeface="+mj-ea"/>
          <a:cs typeface="+mj-cs"/>
        </a:defRPr>
      </a:lvl1pPr>
      <a:lvl2pPr algn="l" rtl="0" eaLnBrk="0" fontAlgn="base" hangingPunct="0">
        <a:spcBef>
          <a:spcPct val="0"/>
        </a:spcBef>
        <a:spcAft>
          <a:spcPct val="0"/>
        </a:spcAft>
        <a:defRPr sz="4000" b="1">
          <a:solidFill>
            <a:srgbClr val="00704A"/>
          </a:solidFill>
          <a:latin typeface="Chester Zoo" pitchFamily="66" charset="0"/>
        </a:defRPr>
      </a:lvl2pPr>
      <a:lvl3pPr algn="l" rtl="0" eaLnBrk="0" fontAlgn="base" hangingPunct="0">
        <a:spcBef>
          <a:spcPct val="0"/>
        </a:spcBef>
        <a:spcAft>
          <a:spcPct val="0"/>
        </a:spcAft>
        <a:defRPr sz="4000" b="1">
          <a:solidFill>
            <a:srgbClr val="00704A"/>
          </a:solidFill>
          <a:latin typeface="Chester Zoo" pitchFamily="66" charset="0"/>
        </a:defRPr>
      </a:lvl3pPr>
      <a:lvl4pPr algn="l" rtl="0" eaLnBrk="0" fontAlgn="base" hangingPunct="0">
        <a:spcBef>
          <a:spcPct val="0"/>
        </a:spcBef>
        <a:spcAft>
          <a:spcPct val="0"/>
        </a:spcAft>
        <a:defRPr sz="4000" b="1">
          <a:solidFill>
            <a:srgbClr val="00704A"/>
          </a:solidFill>
          <a:latin typeface="Chester Zoo" pitchFamily="66" charset="0"/>
        </a:defRPr>
      </a:lvl4pPr>
      <a:lvl5pPr algn="l" rtl="0" eaLnBrk="0" fontAlgn="base" hangingPunct="0">
        <a:spcBef>
          <a:spcPct val="0"/>
        </a:spcBef>
        <a:spcAft>
          <a:spcPct val="0"/>
        </a:spcAft>
        <a:defRPr sz="4000" b="1">
          <a:solidFill>
            <a:srgbClr val="00704A"/>
          </a:solidFill>
          <a:latin typeface="Chester Zoo" pitchFamily="66" charset="0"/>
        </a:defRPr>
      </a:lvl5pPr>
      <a:lvl6pPr marL="457200" algn="l" rtl="0" fontAlgn="base">
        <a:spcBef>
          <a:spcPct val="0"/>
        </a:spcBef>
        <a:spcAft>
          <a:spcPct val="0"/>
        </a:spcAft>
        <a:defRPr sz="4000" b="1">
          <a:solidFill>
            <a:srgbClr val="00704A"/>
          </a:solidFill>
          <a:latin typeface="Chester Zoo" pitchFamily="66" charset="0"/>
        </a:defRPr>
      </a:lvl6pPr>
      <a:lvl7pPr marL="914400" algn="l" rtl="0" fontAlgn="base">
        <a:spcBef>
          <a:spcPct val="0"/>
        </a:spcBef>
        <a:spcAft>
          <a:spcPct val="0"/>
        </a:spcAft>
        <a:defRPr sz="4000" b="1">
          <a:solidFill>
            <a:srgbClr val="00704A"/>
          </a:solidFill>
          <a:latin typeface="Chester Zoo" pitchFamily="66" charset="0"/>
        </a:defRPr>
      </a:lvl7pPr>
      <a:lvl8pPr marL="1371600" algn="l" rtl="0" fontAlgn="base">
        <a:spcBef>
          <a:spcPct val="0"/>
        </a:spcBef>
        <a:spcAft>
          <a:spcPct val="0"/>
        </a:spcAft>
        <a:defRPr sz="4000" b="1">
          <a:solidFill>
            <a:srgbClr val="00704A"/>
          </a:solidFill>
          <a:latin typeface="Chester Zoo" pitchFamily="66" charset="0"/>
        </a:defRPr>
      </a:lvl8pPr>
      <a:lvl9pPr marL="1828800" algn="l" rtl="0" fontAlgn="base">
        <a:spcBef>
          <a:spcPct val="0"/>
        </a:spcBef>
        <a:spcAft>
          <a:spcPct val="0"/>
        </a:spcAft>
        <a:defRPr sz="4000" b="1">
          <a:solidFill>
            <a:srgbClr val="00704A"/>
          </a:solidFill>
          <a:latin typeface="Chester Zoo" pitchFamily="66"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2.jpeg"/><Relationship Id="rId18" Type="http://schemas.openxmlformats.org/officeDocument/2006/relationships/image" Target="../media/image47.jpeg"/><Relationship Id="rId26" Type="http://schemas.openxmlformats.org/officeDocument/2006/relationships/image" Target="../media/image55.jpeg"/><Relationship Id="rId39" Type="http://schemas.openxmlformats.org/officeDocument/2006/relationships/image" Target="../media/image66.png"/><Relationship Id="rId3" Type="http://schemas.openxmlformats.org/officeDocument/2006/relationships/image" Target="../media/image33.jpeg"/><Relationship Id="rId21" Type="http://schemas.openxmlformats.org/officeDocument/2006/relationships/image" Target="../media/image50.jpeg"/><Relationship Id="rId34" Type="http://schemas.openxmlformats.org/officeDocument/2006/relationships/image" Target="../media/image62.jpeg"/><Relationship Id="rId42" Type="http://schemas.openxmlformats.org/officeDocument/2006/relationships/image" Target="../media/image69.png"/><Relationship Id="rId7" Type="http://schemas.openxmlformats.org/officeDocument/2006/relationships/image" Target="../media/image37.jpeg"/><Relationship Id="rId12" Type="http://schemas.openxmlformats.org/officeDocument/2006/relationships/image" Target="../media/image41.tiff"/><Relationship Id="rId17" Type="http://schemas.openxmlformats.org/officeDocument/2006/relationships/image" Target="../media/image46.jpeg"/><Relationship Id="rId25" Type="http://schemas.openxmlformats.org/officeDocument/2006/relationships/image" Target="../media/image54.jpeg"/><Relationship Id="rId33" Type="http://schemas.openxmlformats.org/officeDocument/2006/relationships/hyperlink" Target="https://www.google.be/url?sa=i&amp;rct=j&amp;q=&amp;esrc=s&amp;source=images&amp;cd=&amp;cad=rja&amp;uact=8&amp;ved=0ahUKEwiP3uv3nbbKAhUHsxQKHTmqANcQjRwIBw&amp;url=https://nl.wikipedia.org/wiki/Association_of_Zoos_and_Aquariums&amp;psig=AFQjCNFoQnJiZKAYoJd8Eh70Iccd5r4t7Q&amp;ust=1453305205352614" TargetMode="External"/><Relationship Id="rId38"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45.png"/><Relationship Id="rId20" Type="http://schemas.openxmlformats.org/officeDocument/2006/relationships/image" Target="../media/image49.tiff"/><Relationship Id="rId29" Type="http://schemas.openxmlformats.org/officeDocument/2006/relationships/image" Target="../media/image58.jpeg"/><Relationship Id="rId41"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image" Target="../media/image36.jpeg"/><Relationship Id="rId11" Type="http://schemas.openxmlformats.org/officeDocument/2006/relationships/image" Target="../media/image40.jpeg"/><Relationship Id="rId24" Type="http://schemas.openxmlformats.org/officeDocument/2006/relationships/image" Target="../media/image53.png"/><Relationship Id="rId32" Type="http://schemas.openxmlformats.org/officeDocument/2006/relationships/image" Target="../media/image61.jpeg"/><Relationship Id="rId37" Type="http://schemas.openxmlformats.org/officeDocument/2006/relationships/image" Target="../media/image64.png"/><Relationship Id="rId40" Type="http://schemas.openxmlformats.org/officeDocument/2006/relationships/image" Target="../media/image67.jpeg"/><Relationship Id="rId5" Type="http://schemas.openxmlformats.org/officeDocument/2006/relationships/image" Target="../media/image35.jpeg"/><Relationship Id="rId15" Type="http://schemas.openxmlformats.org/officeDocument/2006/relationships/image" Target="../media/image44.jpeg"/><Relationship Id="rId23" Type="http://schemas.openxmlformats.org/officeDocument/2006/relationships/image" Target="../media/image52.tiff"/><Relationship Id="rId28" Type="http://schemas.openxmlformats.org/officeDocument/2006/relationships/image" Target="../media/image57.jpeg"/><Relationship Id="rId36" Type="http://schemas.openxmlformats.org/officeDocument/2006/relationships/image" Target="../media/image5.png"/><Relationship Id="rId10" Type="http://schemas.openxmlformats.org/officeDocument/2006/relationships/image" Target="../media/image39.jpeg"/><Relationship Id="rId19" Type="http://schemas.openxmlformats.org/officeDocument/2006/relationships/image" Target="../media/image48.jpeg"/><Relationship Id="rId31" Type="http://schemas.openxmlformats.org/officeDocument/2006/relationships/image" Target="../media/image60.png"/><Relationship Id="rId4" Type="http://schemas.openxmlformats.org/officeDocument/2006/relationships/image" Target="../media/image34.jpeg"/><Relationship Id="rId9" Type="http://schemas.openxmlformats.org/officeDocument/2006/relationships/hyperlink" Target="http://www.senecaparkzoo.org/default.aspx" TargetMode="External"/><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3.png"/><Relationship Id="rId43" Type="http://schemas.openxmlformats.org/officeDocument/2006/relationships/image" Target="../media/image7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3600" dirty="0"/>
              <a:t>Rencana Global Pengelolaan Jenis (GSMP) untuk Banteng, Anoa, dan Babirusa</a:t>
            </a:r>
            <a:r>
              <a:rPr lang="en-GB" sz="3600" dirty="0" smtClean="0"/>
              <a:t>.</a:t>
            </a:r>
            <a:endParaRPr lang="en-GB" sz="36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6" r="29796" b="1994"/>
          <a:stretch/>
        </p:blipFill>
        <p:spPr bwMode="auto">
          <a:xfrm>
            <a:off x="8541" y="6254342"/>
            <a:ext cx="2706771" cy="54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361" b="8624"/>
          <a:stretch/>
        </p:blipFill>
        <p:spPr bwMode="auto">
          <a:xfrm>
            <a:off x="2714739" y="6229150"/>
            <a:ext cx="570923" cy="597839"/>
          </a:xfrm>
          <a:prstGeom prst="rect">
            <a:avLst/>
          </a:prstGeom>
          <a:noFill/>
          <a:ln w="9525">
            <a:noFill/>
            <a:miter lim="800000"/>
            <a:headEnd/>
            <a:tailEnd/>
          </a:ln>
        </p:spPr>
      </p:pic>
      <p:pic>
        <p:nvPicPr>
          <p:cNvPr id="7" name="Picture 4" descr="comm_logo_ssc_24"/>
          <p:cNvPicPr>
            <a:picLocks noChangeAspect="1" noChangeArrowheads="1"/>
          </p:cNvPicPr>
          <p:nvPr/>
        </p:nvPicPr>
        <p:blipFill>
          <a:blip r:embed="rId5" cstate="print"/>
          <a:srcRect/>
          <a:stretch>
            <a:fillRect/>
          </a:stretch>
        </p:blipFill>
        <p:spPr bwMode="auto">
          <a:xfrm>
            <a:off x="3131840" y="6307375"/>
            <a:ext cx="1152128" cy="441390"/>
          </a:xfrm>
          <a:prstGeom prst="rect">
            <a:avLst/>
          </a:prstGeom>
          <a:noFill/>
          <a:ln w="9525">
            <a:noFill/>
            <a:miter lim="800000"/>
            <a:headEnd/>
            <a:tailEnd/>
          </a:ln>
        </p:spPr>
      </p:pic>
      <p:pic>
        <p:nvPicPr>
          <p:cNvPr id="8"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08752" y="6330097"/>
            <a:ext cx="844299" cy="460893"/>
          </a:xfrm>
          <a:prstGeom prst="rect">
            <a:avLst/>
          </a:prstGeom>
          <a:noFill/>
          <a:ln w="9525">
            <a:noFill/>
            <a:miter lim="800000"/>
            <a:headEnd/>
            <a:tailEnd/>
          </a:ln>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53051" y="6320483"/>
            <a:ext cx="551016" cy="480119"/>
          </a:xfrm>
          <a:prstGeom prst="rect">
            <a:avLst/>
          </a:prstGeom>
        </p:spPr>
      </p:pic>
      <p:pic>
        <p:nvPicPr>
          <p:cNvPr id="10" name="Picture 2" descr="C:\JB files Aug 15\Chester zoo\2015 grant form\logos\Portrait CZAFW 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04067" y="6388701"/>
            <a:ext cx="414159" cy="3600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JB files Oct 15\2 IUCN-SSC Asian Wild Cattle Specialist Group\Action Indonesia\EAZA AZA Min Forestry Collaboration June 14\Funding &amp; logos\2016 budget- GSMP workshops etc\GSMP workshop logos\Sponsor logos - 2nd row\CCTUlogo2.T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28184" y="6377959"/>
            <a:ext cx="1341919" cy="360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70103" y="6330097"/>
            <a:ext cx="1440160" cy="438015"/>
          </a:xfrm>
          <a:prstGeom prst="rect">
            <a:avLst/>
          </a:prstGeom>
          <a:noFill/>
          <a:ln>
            <a:noFill/>
          </a:ln>
        </p:spPr>
      </p:pic>
      <p:pic>
        <p:nvPicPr>
          <p:cNvPr id="13" name="Picture 6" descr="Male banteng in forest"/>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524452" y="2780928"/>
            <a:ext cx="2473333" cy="1691996"/>
          </a:xfrm>
          <a:prstGeom prst="rect">
            <a:avLst/>
          </a:prstGeom>
          <a:noFill/>
          <a:ln>
            <a:noFill/>
          </a:ln>
        </p:spPr>
      </p:pic>
      <p:pic>
        <p:nvPicPr>
          <p:cNvPr id="14" name="Picture 7" descr="Lowland anoa facial detail"/>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3144566" y="2780928"/>
            <a:ext cx="2620322" cy="1691996"/>
          </a:xfrm>
          <a:prstGeom prst="rect">
            <a:avLst/>
          </a:prstGeom>
          <a:noFill/>
          <a:ln>
            <a:noFill/>
          </a:ln>
        </p:spPr>
      </p:pic>
      <p:pic>
        <p:nvPicPr>
          <p:cNvPr id="15" name="Picture 8" descr="Male Sulawesi babirusa, head detail"/>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5911146" y="2780928"/>
            <a:ext cx="2542205" cy="1691996"/>
          </a:xfrm>
          <a:prstGeom prst="rect">
            <a:avLst/>
          </a:prstGeom>
          <a:noFill/>
          <a:ln>
            <a:noFill/>
          </a:ln>
        </p:spPr>
      </p:pic>
      <p:sp>
        <p:nvSpPr>
          <p:cNvPr id="4" name="Rectangle 3"/>
          <p:cNvSpPr/>
          <p:nvPr/>
        </p:nvSpPr>
        <p:spPr>
          <a:xfrm>
            <a:off x="528295" y="4652049"/>
            <a:ext cx="4572000" cy="1015663"/>
          </a:xfrm>
          <a:prstGeom prst="rect">
            <a:avLst/>
          </a:prstGeom>
        </p:spPr>
        <p:txBody>
          <a:bodyPr>
            <a:spAutoFit/>
          </a:bodyPr>
          <a:lstStyle/>
          <a:p>
            <a:r>
              <a:rPr lang="en-GB" altLang="nl-BE" sz="2400" dirty="0" smtClean="0">
                <a:solidFill>
                  <a:srgbClr val="0070C0"/>
                </a:solidFill>
              </a:rPr>
              <a:t>John Abernethy</a:t>
            </a:r>
            <a:r>
              <a:rPr lang="en-GB" altLang="nl-BE" sz="2400" dirty="0">
                <a:solidFill>
                  <a:srgbClr val="0070C0"/>
                </a:solidFill>
              </a:rPr>
              <a:t/>
            </a:r>
            <a:br>
              <a:rPr lang="en-GB" altLang="nl-BE" sz="2400" dirty="0">
                <a:solidFill>
                  <a:srgbClr val="0070C0"/>
                </a:solidFill>
              </a:rPr>
            </a:br>
            <a:r>
              <a:rPr lang="en-GB" altLang="nl-BE" dirty="0" smtClean="0">
                <a:solidFill>
                  <a:srgbClr val="0070C0"/>
                </a:solidFill>
              </a:rPr>
              <a:t>Programme Officer, </a:t>
            </a:r>
            <a:r>
              <a:rPr lang="en-GB" altLang="nl-BE" dirty="0">
                <a:solidFill>
                  <a:srgbClr val="0070C0"/>
                </a:solidFill>
              </a:rPr>
              <a:t>IUCN SSC Asian Wild Cattle Specialist Group</a:t>
            </a:r>
          </a:p>
        </p:txBody>
      </p:sp>
    </p:spTree>
    <p:extLst>
      <p:ext uri="{BB962C8B-B14F-4D97-AF65-F5344CB8AC3E}">
        <p14:creationId xmlns:p14="http://schemas.microsoft.com/office/powerpoint/2010/main" val="3791217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08912" cy="648072"/>
          </a:xfrm>
        </p:spPr>
        <p:txBody>
          <a:bodyPr/>
          <a:lstStyle/>
          <a:p>
            <a:r>
              <a:rPr lang="en-GB" sz="3600" dirty="0"/>
              <a:t>Role 3</a:t>
            </a:r>
            <a:r>
              <a:rPr lang="en-GB" sz="3600" dirty="0" smtClean="0"/>
              <a:t>: </a:t>
            </a:r>
            <a:r>
              <a:rPr lang="id-ID" sz="3600" dirty="0"/>
              <a:t>Ahli lembaga konservasi membantu usaha in-situ</a:t>
            </a:r>
            <a:r>
              <a:rPr lang="en-GB" sz="3600" dirty="0"/>
              <a:t/>
            </a:r>
            <a:br>
              <a:rPr lang="en-GB" sz="3600" dirty="0"/>
            </a:br>
            <a:endParaRPr lang="en-GB" sz="3600" dirty="0"/>
          </a:p>
        </p:txBody>
      </p:sp>
      <p:sp>
        <p:nvSpPr>
          <p:cNvPr id="3" name="Content Placeholder 2"/>
          <p:cNvSpPr>
            <a:spLocks noGrp="1"/>
          </p:cNvSpPr>
          <p:nvPr>
            <p:ph idx="1"/>
          </p:nvPr>
        </p:nvSpPr>
        <p:spPr>
          <a:xfrm>
            <a:off x="467544" y="2060848"/>
            <a:ext cx="8229600" cy="4608512"/>
          </a:xfrm>
        </p:spPr>
        <p:txBody>
          <a:bodyPr/>
          <a:lstStyle/>
          <a:p>
            <a:pPr marL="457200" lvl="1" indent="-228600">
              <a:buFont typeface="Arial" panose="020B0604020202020204" pitchFamily="34" charset="0"/>
              <a:buChar char="•"/>
            </a:pPr>
            <a:r>
              <a:rPr lang="id-ID" dirty="0"/>
              <a:t>Dorongan dan kemungkinan dilakukannya program in-situ dan ex-situ: keahlian dari in-situ dan ex-situ saling mendukung dan mengawal langkah praktis dalam pemeliharaan dan pengembangbiakkan</a:t>
            </a:r>
            <a:endParaRPr lang="en-GB" dirty="0"/>
          </a:p>
          <a:p>
            <a:pPr marL="457200" lvl="1" indent="-228600">
              <a:buFont typeface="Arial" panose="020B0604020202020204" pitchFamily="34" charset="0"/>
              <a:buChar char="•"/>
            </a:pPr>
            <a:r>
              <a:rPr lang="en-US" dirty="0"/>
              <a:t>Hal </a:t>
            </a:r>
            <a:r>
              <a:rPr lang="id-ID" dirty="0"/>
              <a:t>Ini meliputi:</a:t>
            </a:r>
          </a:p>
          <a:p>
            <a:pPr marL="857250" lvl="2">
              <a:buNone/>
            </a:pPr>
            <a:r>
              <a:rPr lang="id-ID" dirty="0"/>
              <a:t>-Menolong pusat penyelamatan untuk merawat satwa sitaan (pelatihan dokter hewan, asistensi teknis, pengekangan/penanganan/pemindahan)</a:t>
            </a:r>
          </a:p>
          <a:p>
            <a:pPr marL="857250" lvl="2">
              <a:buNone/>
            </a:pPr>
            <a:r>
              <a:rPr lang="id-ID" dirty="0"/>
              <a:t>-Menolong satwa yang mengalami masalah</a:t>
            </a:r>
          </a:p>
          <a:p>
            <a:pPr marL="857250" lvl="2">
              <a:buNone/>
            </a:pPr>
            <a:r>
              <a:rPr lang="id-ID" dirty="0"/>
              <a:t>-Edukasi bagi penduduk sekitar: bantuan perencanaan dan desain dari pusat pengunjung TN Alas Purwo</a:t>
            </a:r>
          </a:p>
          <a:p>
            <a:endParaRPr lang="en-GB" dirty="0"/>
          </a:p>
          <a:p>
            <a:endParaRPr lang="en-GB" dirty="0"/>
          </a:p>
        </p:txBody>
      </p:sp>
    </p:spTree>
    <p:extLst>
      <p:ext uri="{BB962C8B-B14F-4D97-AF65-F5344CB8AC3E}">
        <p14:creationId xmlns:p14="http://schemas.microsoft.com/office/powerpoint/2010/main" val="3647462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Role 4</a:t>
            </a:r>
            <a:r>
              <a:rPr lang="en-GB" dirty="0" smtClean="0"/>
              <a:t>: </a:t>
            </a:r>
            <a:r>
              <a:rPr lang="id-ID" dirty="0"/>
              <a:t>Mendukung in-situ</a:t>
            </a:r>
            <a:r>
              <a:rPr lang="en-GB" dirty="0"/>
              <a:t/>
            </a:r>
            <a:br>
              <a:rPr lang="en-GB" dirty="0"/>
            </a:br>
            <a:endParaRPr lang="en-GB" dirty="0"/>
          </a:p>
        </p:txBody>
      </p:sp>
      <p:sp>
        <p:nvSpPr>
          <p:cNvPr id="3" name="Content Placeholder 2"/>
          <p:cNvSpPr>
            <a:spLocks noGrp="1"/>
          </p:cNvSpPr>
          <p:nvPr>
            <p:ph idx="1"/>
          </p:nvPr>
        </p:nvSpPr>
        <p:spPr>
          <a:xfrm>
            <a:off x="244107" y="1700808"/>
            <a:ext cx="8792390" cy="4608512"/>
          </a:xfrm>
        </p:spPr>
        <p:txBody>
          <a:bodyPr/>
          <a:lstStyle/>
          <a:p>
            <a:r>
              <a:rPr lang="id-ID" dirty="0"/>
              <a:t>In</a:t>
            </a:r>
            <a:r>
              <a:rPr lang="en-US" dirty="0"/>
              <a:t>-situ </a:t>
            </a:r>
            <a:r>
              <a:rPr lang="id-ID" dirty="0"/>
              <a:t>edukasi dan konservasi : meliputi penelitian populasi liar, bekerja dengan stakeholder dalam masyarakat dan mengembangkan program kunjungan edukasi</a:t>
            </a:r>
            <a:endParaRPr lang="en-US" dirty="0"/>
          </a:p>
          <a:p>
            <a:endParaRPr lang="en-GB" dirty="0"/>
          </a:p>
        </p:txBody>
      </p:sp>
      <p:pic>
        <p:nvPicPr>
          <p:cNvPr id="4" name="Picture 3" descr="C:\JB files Oct 15\Images\2016\7 Sulawesi site visit July\IMG_05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20005" y="3356992"/>
            <a:ext cx="4416492"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9344" y="2976041"/>
            <a:ext cx="4572000" cy="3693319"/>
          </a:xfrm>
          <a:prstGeom prst="rect">
            <a:avLst/>
          </a:prstGeom>
        </p:spPr>
        <p:txBody>
          <a:bodyPr>
            <a:spAutoFit/>
          </a:bodyPr>
          <a:lstStyle/>
          <a:p>
            <a:pPr marL="342900" lvl="0" indent="-342900" eaLnBrk="0" hangingPunct="0">
              <a:buFontTx/>
              <a:buChar char="•"/>
            </a:pPr>
            <a:r>
              <a:rPr lang="id-ID" kern="0" dirty="0">
                <a:solidFill>
                  <a:prstClr val="black"/>
                </a:solidFill>
                <a:latin typeface="Arial"/>
              </a:rPr>
              <a:t>Mengembangkan 1 lokasi </a:t>
            </a:r>
            <a:r>
              <a:rPr lang="id-ID" kern="0" dirty="0" smtClean="0">
                <a:solidFill>
                  <a:prstClr val="black"/>
                </a:solidFill>
                <a:latin typeface="Arial"/>
              </a:rPr>
              <a:t>proyek penelitian </a:t>
            </a:r>
            <a:r>
              <a:rPr lang="id-ID" kern="0" dirty="0">
                <a:solidFill>
                  <a:prstClr val="black"/>
                </a:solidFill>
                <a:latin typeface="Arial"/>
              </a:rPr>
              <a:t>jangka panjang</a:t>
            </a:r>
            <a:endParaRPr lang="en-GB" kern="0" dirty="0">
              <a:solidFill>
                <a:prstClr val="black"/>
              </a:solidFill>
              <a:latin typeface="Arial"/>
            </a:endParaRPr>
          </a:p>
          <a:p>
            <a:pPr marL="342900" lvl="0" indent="-342900" eaLnBrk="0" hangingPunct="0">
              <a:buFontTx/>
              <a:buChar char="•"/>
            </a:pPr>
            <a:r>
              <a:rPr lang="id-ID" kern="0" dirty="0">
                <a:solidFill>
                  <a:prstClr val="black"/>
                </a:solidFill>
                <a:latin typeface="Arial"/>
              </a:rPr>
              <a:t>Sistem pemantauan populasi</a:t>
            </a:r>
            <a:endParaRPr lang="en-GB" kern="0" dirty="0">
              <a:solidFill>
                <a:prstClr val="black"/>
              </a:solidFill>
              <a:latin typeface="Arial"/>
            </a:endParaRPr>
          </a:p>
          <a:p>
            <a:pPr marL="342900" lvl="0" indent="-342900" eaLnBrk="0" hangingPunct="0">
              <a:buFontTx/>
              <a:buChar char="•"/>
            </a:pPr>
            <a:r>
              <a:rPr lang="id-ID" kern="0" dirty="0">
                <a:solidFill>
                  <a:prstClr val="black"/>
                </a:solidFill>
                <a:latin typeface="Arial"/>
              </a:rPr>
              <a:t>Menyediakan dana penelitian kecil untuk membantu proyek jangka pendek:</a:t>
            </a:r>
          </a:p>
          <a:p>
            <a:pPr marL="742950" lvl="1" indent="-285750" eaLnBrk="0" hangingPunct="0">
              <a:buFontTx/>
              <a:buChar char="–"/>
            </a:pPr>
            <a:r>
              <a:rPr lang="id-ID" kern="0" dirty="0">
                <a:solidFill>
                  <a:prstClr val="black"/>
                </a:solidFill>
                <a:latin typeface="Arial"/>
              </a:rPr>
              <a:t>Penelitian Babirusa di Sula dan Buru</a:t>
            </a:r>
          </a:p>
          <a:p>
            <a:pPr marL="742950" lvl="1" indent="-285750" eaLnBrk="0" hangingPunct="0">
              <a:buFontTx/>
              <a:buChar char="–"/>
            </a:pPr>
            <a:r>
              <a:rPr lang="id-ID" kern="0" dirty="0">
                <a:solidFill>
                  <a:prstClr val="black"/>
                </a:solidFill>
                <a:latin typeface="Arial"/>
              </a:rPr>
              <a:t>Survey babirusa dan anoa ke banyak lokasi di Sulawesi</a:t>
            </a:r>
          </a:p>
          <a:p>
            <a:pPr marL="742950" lvl="1" indent="-285750" eaLnBrk="0" hangingPunct="0">
              <a:buFontTx/>
              <a:buChar char="–"/>
            </a:pPr>
            <a:r>
              <a:rPr lang="id-ID" kern="0" dirty="0">
                <a:solidFill>
                  <a:prstClr val="black"/>
                </a:solidFill>
                <a:latin typeface="Arial"/>
              </a:rPr>
              <a:t>Kursus pelatihan untuk pemantauan populasi di TN Ujung Kulon)</a:t>
            </a:r>
            <a:endParaRPr lang="en-GB" kern="0" dirty="0">
              <a:solidFill>
                <a:prstClr val="black"/>
              </a:solidFill>
              <a:latin typeface="Arial"/>
            </a:endParaRPr>
          </a:p>
        </p:txBody>
      </p:sp>
    </p:spTree>
    <p:extLst>
      <p:ext uri="{BB962C8B-B14F-4D97-AF65-F5344CB8AC3E}">
        <p14:creationId xmlns:p14="http://schemas.microsoft.com/office/powerpoint/2010/main" val="2576218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Pendekatan Satu Rencana</a:t>
            </a:r>
            <a:endParaRPr lang="en-GB" dirty="0"/>
          </a:p>
        </p:txBody>
      </p:sp>
      <p:sp>
        <p:nvSpPr>
          <p:cNvPr id="3" name="Content Placeholder 2"/>
          <p:cNvSpPr>
            <a:spLocks noGrp="1"/>
          </p:cNvSpPr>
          <p:nvPr>
            <p:ph idx="1"/>
          </p:nvPr>
        </p:nvSpPr>
        <p:spPr/>
        <p:txBody>
          <a:bodyPr/>
          <a:lstStyle/>
          <a:p>
            <a:pPr marL="457200" lvl="1">
              <a:buFont typeface="Wingdings" panose="05000000000000000000" pitchFamily="2" charset="2"/>
              <a:buChar char="§"/>
            </a:pPr>
            <a:r>
              <a:rPr lang="id-ID" dirty="0"/>
              <a:t>Pengembangbiakkan konservasi ex-situ – metapopulasi global ex-situ dan in-situ</a:t>
            </a:r>
            <a:endParaRPr lang="en-US" dirty="0"/>
          </a:p>
          <a:p>
            <a:pPr marL="457200" indent="-285750">
              <a:buFont typeface="Wingdings" panose="05000000000000000000" pitchFamily="2" charset="2"/>
              <a:buChar char="§"/>
            </a:pPr>
            <a:r>
              <a:rPr lang="id-ID" dirty="0"/>
              <a:t>Pembentukan kapasitas dan pertukaran pengalaman pengembangbiakkan konservasi ex-situ</a:t>
            </a:r>
            <a:endParaRPr lang="en-US" dirty="0"/>
          </a:p>
          <a:p>
            <a:pPr marL="457200" lvl="1">
              <a:buFont typeface="Wingdings" panose="05000000000000000000" pitchFamily="2" charset="2"/>
              <a:buChar char="§"/>
            </a:pPr>
            <a:r>
              <a:rPr lang="id-ID" dirty="0"/>
              <a:t>Penggunaan keahlian ex-situ</a:t>
            </a:r>
            <a:r>
              <a:rPr lang="en-US" dirty="0"/>
              <a:t>​</a:t>
            </a:r>
            <a:r>
              <a:rPr lang="id-ID" dirty="0"/>
              <a:t> untuk membantu masalah in-situ (penyelamatan satwa, pendidikan konservasi, perencanaan strategi, kerja lapangan)</a:t>
            </a:r>
            <a:endParaRPr lang="en-US" dirty="0"/>
          </a:p>
          <a:p>
            <a:pPr marL="457200" lvl="1">
              <a:buFont typeface="Wingdings" panose="05000000000000000000" pitchFamily="2" charset="2"/>
              <a:buChar char="§"/>
            </a:pPr>
            <a:r>
              <a:rPr lang="id-ID" dirty="0"/>
              <a:t>Dukungan finansial untuk in-situ</a:t>
            </a:r>
            <a:endParaRPr lang="en-GB" dirty="0"/>
          </a:p>
          <a:p>
            <a:pPr marL="457200" lvl="1">
              <a:buFont typeface="Wingdings" panose="05000000000000000000" pitchFamily="2" charset="2"/>
              <a:buChar char="§"/>
            </a:pPr>
            <a:r>
              <a:rPr lang="id-ID" b="1" dirty="0" smtClean="0"/>
              <a:t>Semua </a:t>
            </a:r>
            <a:r>
              <a:rPr lang="id-ID" b="1" dirty="0"/>
              <a:t>lembaga konservasi dapat membantu berpartisipasi</a:t>
            </a:r>
            <a:r>
              <a:rPr lang="id-ID" b="1" dirty="0" smtClean="0"/>
              <a:t>!</a:t>
            </a:r>
            <a:endParaRPr lang="en-US" dirty="0"/>
          </a:p>
          <a:p>
            <a:endParaRPr lang="en-GB" dirty="0"/>
          </a:p>
        </p:txBody>
      </p:sp>
    </p:spTree>
    <p:extLst>
      <p:ext uri="{BB962C8B-B14F-4D97-AF65-F5344CB8AC3E}">
        <p14:creationId xmlns:p14="http://schemas.microsoft.com/office/powerpoint/2010/main" val="10579787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8" descr="Light World Map"/>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6922"/>
          <a:stretch/>
        </p:blipFill>
        <p:spPr bwMode="auto">
          <a:xfrm>
            <a:off x="-22452" y="1484784"/>
            <a:ext cx="9099265" cy="5370163"/>
          </a:xfrm>
          <a:prstGeom prst="rect">
            <a:avLst/>
          </a:prstGeom>
          <a:noFill/>
        </p:spPr>
      </p:pic>
      <p:pic>
        <p:nvPicPr>
          <p:cNvPr id="1041" name="Picture 17" descr="C:\JB files Oct 15\2 IUCN-SSC Asian Wild Cattle Specialist Group\Action Indonesia\EAZA AZA Min Forestry Collaboration June 14\Funding &amp; logos\2016 budget- GSMP workshops etc\GSMP workshop logos\Sponsor logos - 2nd row\St. LouisWCI Logo colo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2916" y="4455734"/>
            <a:ext cx="840732" cy="34141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JB files Oct 15\2 IUCN-SSC Asian Wild Cattle Specialist Group\Action Indonesia\EAZA AZA Min Forestry Collaboration June 14\Funding &amp; logos\2016 budget- GSMP workshops etc\GSMP workshop logos\Sponsor logos - 2nd row\Logo_Original_mit_Magent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8228" y="3772440"/>
            <a:ext cx="1279626" cy="3613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JB files Oct 15\2 IUCN-SSC Asian Wild Cattle Specialist Group\Action Indonesia\EAZA AZA Min Forestry Collaboration June 14\Funding &amp; logos\2016 budget- GSMP workshops etc\GSMP workshop logos\Sponsor logos - 2nd row\Logo Zoo Copenhagen CMYK.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24520" y="3353309"/>
            <a:ext cx="544751" cy="4539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2360" y="5026076"/>
            <a:ext cx="754416" cy="597612"/>
          </a:xfrm>
          <a:prstGeom prst="rect">
            <a:avLst/>
          </a:prstGeom>
        </p:spPr>
      </p:pic>
      <p:pic>
        <p:nvPicPr>
          <p:cNvPr id="6" name="Picture 5" descr="CBSG Logo.small.jpg"/>
          <p:cNvPicPr/>
          <p:nvPr/>
        </p:nvPicPr>
        <p:blipFill>
          <a:blip r:embed="rId8" cstate="email">
            <a:extLst>
              <a:ext uri="{28A0092B-C50C-407E-A947-70E740481C1C}">
                <a14:useLocalDpi xmlns:a14="http://schemas.microsoft.com/office/drawing/2010/main"/>
              </a:ext>
            </a:extLst>
          </a:blip>
          <a:stretch>
            <a:fillRect/>
          </a:stretch>
        </p:blipFill>
        <p:spPr>
          <a:xfrm>
            <a:off x="3414030" y="2538671"/>
            <a:ext cx="797324" cy="270144"/>
          </a:xfrm>
          <a:prstGeom prst="rect">
            <a:avLst/>
          </a:prstGeom>
        </p:spPr>
      </p:pic>
      <p:pic>
        <p:nvPicPr>
          <p:cNvPr id="10" name="Picture 13" descr="Seneca Park Zoo">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27784" y="3861048"/>
            <a:ext cx="579402" cy="318103"/>
          </a:xfrm>
          <a:prstGeom prst="rect">
            <a:avLst/>
          </a:prstGeom>
          <a:noFill/>
        </p:spPr>
      </p:pic>
      <p:pic>
        <p:nvPicPr>
          <p:cNvPr id="12" name="Picture 3" descr="C:\JB files May 16 2012\AWCSG\Workshops\Indonesian National workshops 2009\Workshop FOLLOW UP\7 Studbook training\fundraising\logos\Natural Science Center of Greensboro logo.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1192" y="4149080"/>
            <a:ext cx="889516" cy="393363"/>
          </a:xfrm>
          <a:prstGeom prst="rect">
            <a:avLst/>
          </a:prstGeom>
          <a:noFill/>
        </p:spPr>
      </p:pic>
      <p:pic>
        <p:nvPicPr>
          <p:cNvPr id="14" name="Picture 7" descr="C:\JB files May 16 2012\AWCSG\Workshops\Indonesian National workshops 2009\Workshop FOLLOW UP\7 Studbook training\fundraising\logos\FT_WAYNE_large.TI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80707" y="2936694"/>
            <a:ext cx="708437" cy="294904"/>
          </a:xfrm>
          <a:prstGeom prst="rect">
            <a:avLst/>
          </a:prstGeom>
          <a:noFill/>
        </p:spPr>
      </p:pic>
      <p:pic>
        <p:nvPicPr>
          <p:cNvPr id="15" name="Picture 16" descr="C:\Users\jburton\Desktop\Malaysia 09\JB new files\Funder Invoices\Logo-name-tag-NOLA.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4551" y="3137123"/>
            <a:ext cx="817049" cy="511718"/>
          </a:xfrm>
          <a:prstGeom prst="rect">
            <a:avLst/>
          </a:prstGeom>
          <a:noFill/>
        </p:spPr>
      </p:pic>
      <p:pic>
        <p:nvPicPr>
          <p:cNvPr id="20" name="Picture 2" descr="C:\JB files Aug 15\Chester zoo\2015 grant form\logos\Portrait CZAFW Logo.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211354" y="2276872"/>
            <a:ext cx="504662" cy="4387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JB files 22 July 2011\AWCSG\WORKSHOPS\Indonesian National workshops 2009\Workshop FOLLOW UP\7 Studbook training\fundraising\logos\WCS_hi-res.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71600" y="3125888"/>
            <a:ext cx="474235" cy="482304"/>
          </a:xfrm>
          <a:prstGeom prst="rect">
            <a:avLst/>
          </a:prstGeom>
          <a:noFill/>
        </p:spPr>
      </p:pic>
      <p:pic>
        <p:nvPicPr>
          <p:cNvPr id="22" name="Picture 11" descr="http://www.bogor.tamansafari.com/images/logo_tsi.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307369" y="4365394"/>
            <a:ext cx="621171" cy="621171"/>
          </a:xfrm>
          <a:prstGeom prst="rect">
            <a:avLst/>
          </a:prstGeom>
          <a:noFill/>
        </p:spPr>
      </p:pic>
      <p:pic>
        <p:nvPicPr>
          <p:cNvPr id="24" name="Picture 4" descr="C:\JB files May 16 2012\AWCSG\Workshops\Indonesian National workshops 2009\Workshop FOLLOW UP\7 Studbook training\fundraising\logos\WAZA Logo Big.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707904" y="5949280"/>
            <a:ext cx="468388" cy="668700"/>
          </a:xfrm>
          <a:prstGeom prst="rect">
            <a:avLst/>
          </a:prstGeom>
          <a:noFill/>
        </p:spPr>
      </p:pic>
      <p:pic>
        <p:nvPicPr>
          <p:cNvPr id="26" name="Picture 8" descr="C:\JB files May 16 2012\AWCSG\Workshops\Indonesian National workshops 2009\Workshop FOLLOW UP\7 Studbook training\fundraising\logos\logo PKBSI - Indonesian Zoological Parks' Association.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735536" y="4481647"/>
            <a:ext cx="598693" cy="601875"/>
          </a:xfrm>
          <a:prstGeom prst="rect">
            <a:avLst/>
          </a:prstGeom>
          <a:noFill/>
        </p:spPr>
      </p:pic>
      <p:sp>
        <p:nvSpPr>
          <p:cNvPr id="28" name="TextBox 27"/>
          <p:cNvSpPr txBox="1"/>
          <p:nvPr/>
        </p:nvSpPr>
        <p:spPr>
          <a:xfrm>
            <a:off x="0" y="697080"/>
            <a:ext cx="9143999" cy="584775"/>
          </a:xfrm>
          <a:prstGeom prst="rect">
            <a:avLst/>
          </a:prstGeom>
          <a:noFill/>
          <a:ln>
            <a:noFill/>
          </a:ln>
        </p:spPr>
        <p:txBody>
          <a:bodyPr wrap="square">
            <a:spAutoFit/>
          </a:bodyPr>
          <a:lstStyle/>
          <a:p>
            <a:pPr algn="ctr" fontAlgn="auto">
              <a:spcBef>
                <a:spcPts val="0"/>
              </a:spcBef>
              <a:spcAft>
                <a:spcPts val="0"/>
              </a:spcAft>
              <a:defRPr/>
            </a:pPr>
            <a:r>
              <a:rPr lang="id-ID" sz="3200" dirty="0">
                <a:solidFill>
                  <a:srgbClr val="7D5179"/>
                </a:solidFill>
              </a:rPr>
              <a:t>Pendekatan Satu Rencana</a:t>
            </a:r>
            <a:endParaRPr lang="en-GB" sz="3200" dirty="0">
              <a:solidFill>
                <a:srgbClr val="7D5179"/>
              </a:solidFill>
              <a:latin typeface="+mj-lt"/>
              <a:cs typeface="Arial" pitchFamily="34" charset="0"/>
            </a:endParaRPr>
          </a:p>
        </p:txBody>
      </p:sp>
      <p:pic>
        <p:nvPicPr>
          <p:cNvPr id="1029" name="Picture 5" descr="C:\JB files Oct 15\2 IUCN-SSC Asian Wild Cattle Specialist Group\Action Indonesia\EAZA AZA Min Forestry Collaboration June 14\Funding &amp; logos\2016 budget- GSMP workshops etc\GSMP workshop logos\Sponsor logos - 2nd row\AA LOGO.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247034" y="2492896"/>
            <a:ext cx="549102" cy="569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JB files Oct 15\2 IUCN-SSC Asian Wild Cattle Specialist Group\Action Indonesia\EAZA AZA Min Forestry Collaboration June 14\Funding &amp; logos\2016 budget- GSMP workshops etc\GSMP workshop logos\Sponsor logos - 2nd row\CCTUlogo2.TIF"/>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123728" y="3624140"/>
            <a:ext cx="817869" cy="2194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JB files Oct 15\2 IUCN-SSC Asian Wild Cattle Specialist Group\Action Indonesia\EAZA AZA Min Forestry Collaboration June 14\Funding &amp; logos\2016 budget- GSMP workshops etc\GSMP workshop logos\Sponsor logos - 2nd row\Houston Zoo Logo.jp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704322" y="3610015"/>
            <a:ext cx="347794" cy="534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JB files Oct 15\2 IUCN-SSC Asian Wild Cattle Specialist Group\Action Indonesia\EAZA AZA Min Forestry Collaboration June 14\Funding &amp; logos\2016 budget- GSMP workshops etc\GSMP workshop logos\Sponsor logos - 2nd row\JAX Zoo300 dpi logo.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383765" y="3172391"/>
            <a:ext cx="742708" cy="39164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JB files Oct 15\2 IUCN-SSC Asian Wild Cattle Specialist Group\Action Indonesia\EAZA AZA Min Forestry Collaboration June 14\Funding &amp; logos\2016 budget- GSMP workshops etc\GSMP workshop logos\Sponsor logos - 2nd row\LA ZooLogoHighRes.tif"/>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329255" y="3608193"/>
            <a:ext cx="353206" cy="4947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JB files Oct 15\2 IUCN-SSC Asian Wild Cattle Specialist Group\Action Indonesia\EAZA AZA Min Forestry Collaboration June 14\Funding &amp; logos\2016 budget- GSMP workshops etc\GSMP workshop logos\Sponsor logos - 2nd row\Lowry park Logo.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830131" y="3573016"/>
            <a:ext cx="429501" cy="59429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JB files Oct 15\2 IUCN-SSC Asian Wild Cattle Specialist Group\Action Indonesia\EAZA AZA Min Forestry Collaboration June 14\Funding &amp; logos\2016 budget- GSMP workshops etc\GSMP workshop logos\Sponsor logos - 2nd row\micanopy zoo logo.jp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290943" y="3676370"/>
            <a:ext cx="536641" cy="4333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JB files Oct 15\2 IUCN-SSC Asian Wild Cattle Specialist Group\Action Indonesia\EAZA AZA Min Forestry Collaboration June 14\Funding &amp; logos\2016 budget- GSMP workshops etc\GSMP workshop logos\Sponsor logos - 2nd row\Opel_ZOO_Logo_Druck.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4427984" y="3269635"/>
            <a:ext cx="755804" cy="46677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JB files Oct 15\2 IUCN-SSC Asian Wild Cattle Specialist Group\Action Indonesia\EAZA AZA Min Forestry Collaboration June 14\Funding &amp; logos\2016 budget- GSMP workshops etc\GSMP workshop logos\Sponsor logos - 2nd row\Point Defiance Zoo.pn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2123728" y="3861048"/>
            <a:ext cx="488499" cy="6425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JB files Oct 15\2 IUCN-SSC Asian Wild Cattle Specialist Group\Action Indonesia\EAZA AZA Min Forestry Collaboration June 14\Funding &amp; logos\2016 budget- GSMP workshops etc\GSMP workshop logos\Sponsor logos - 2nd row\Zoologo_englisch_4c.jpg"/>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5208658" y="3134783"/>
            <a:ext cx="647127" cy="616616"/>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JB files Oct 15\2 IUCN-SSC Asian Wild Cattle Specialist Group\Action Indonesia\EAZA AZA Min Forestry Collaboration June 14\Funding &amp; logos\2016 budget- GSMP workshops etc\GSMP workshop logos\Sponsor logos - 2nd row\ZOO-logo-since-Q Antwerp.JPG"/>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608325" y="2833203"/>
            <a:ext cx="488571" cy="4877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JB files Oct 15\2 IUCN-SSC Asian Wild Cattle Specialist Group\Action Indonesia\EAZA AZA Min Forestry Collaboration June 14\Funding &amp; logos\2015 Action Plan translation printing\Action plan printing logos\UHZ.elephant.pn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555776" y="4267759"/>
            <a:ext cx="409846" cy="3218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JBFILE~1\2IUCN-~1\ACTION~1\EAZAAZ~1\FUNDIN~1\2016BU~1\GSMPWO~1\PARTNE~1\Lambang_Kementerian_Lingkungan_Hidup_dan_Kehutanan.pn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153473" y="4484829"/>
            <a:ext cx="598693" cy="5986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112553" y="2802212"/>
            <a:ext cx="630862" cy="549691"/>
          </a:xfrm>
          <a:prstGeom prst="rect">
            <a:avLst/>
          </a:prstGeom>
        </p:spPr>
      </p:pic>
      <p:pic>
        <p:nvPicPr>
          <p:cNvPr id="32" name="Picture 7" descr="https://upload.wikimedia.org/wikipedia/commons/d/d5/AZA_logo.JPG">
            <a:hlinkClick r:id="rId33"/>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418852" y="3251751"/>
            <a:ext cx="953571" cy="3398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7058763" y="5074255"/>
            <a:ext cx="742051" cy="405077"/>
          </a:xfrm>
          <a:prstGeom prst="rect">
            <a:avLst/>
          </a:prstGeom>
          <a:noFill/>
          <a:ln w="9525">
            <a:noFill/>
            <a:miter lim="800000"/>
            <a:headEnd/>
            <a:tailEnd/>
          </a:ln>
        </p:spPr>
      </p:pic>
      <p:pic>
        <p:nvPicPr>
          <p:cNvPr id="36" name="Picture 4" descr="comm_logo_ssc_24"/>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5503616" y="6220169"/>
            <a:ext cx="796576" cy="305175"/>
          </a:xfrm>
          <a:prstGeom prst="rect">
            <a:avLst/>
          </a:prstGeom>
          <a:noFill/>
          <a:ln w="9525">
            <a:noFill/>
            <a:miter lim="800000"/>
            <a:headEnd/>
            <a:tailEnd/>
          </a:ln>
        </p:spPr>
      </p:pic>
      <p:pic>
        <p:nvPicPr>
          <p:cNvPr id="37" name="Picture 5"/>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636709" y="6103532"/>
            <a:ext cx="583363" cy="565828"/>
          </a:xfrm>
          <a:prstGeom prst="rect">
            <a:avLst/>
          </a:prstGeom>
          <a:noFill/>
          <a:ln w="9525">
            <a:noFill/>
            <a:miter lim="800000"/>
            <a:headEnd/>
            <a:tailEnd/>
          </a:ln>
        </p:spPr>
      </p:pic>
      <p:sp>
        <p:nvSpPr>
          <p:cNvPr id="2" name="TextBox 1"/>
          <p:cNvSpPr txBox="1"/>
          <p:nvPr/>
        </p:nvSpPr>
        <p:spPr>
          <a:xfrm>
            <a:off x="66146" y="5026076"/>
            <a:ext cx="2139607" cy="369332"/>
          </a:xfrm>
          <a:prstGeom prst="rect">
            <a:avLst/>
          </a:prstGeom>
          <a:noFill/>
        </p:spPr>
        <p:txBody>
          <a:bodyPr wrap="square" rtlCol="0">
            <a:spAutoFit/>
          </a:bodyPr>
          <a:lstStyle/>
          <a:p>
            <a:endParaRPr lang="en-GB" dirty="0"/>
          </a:p>
        </p:txBody>
      </p:sp>
      <p:sp>
        <p:nvSpPr>
          <p:cNvPr id="3" name="AutoShape 2" descr="Image result for institut pertanian bogo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9700" name="Picture 4" descr="Image result for institut pertanian bogor logo"/>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8581875" y="4976027"/>
            <a:ext cx="494537" cy="494537"/>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Image result for university gadjah mada java logo"/>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7800814" y="5617228"/>
            <a:ext cx="1093985" cy="437594"/>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Image result for lipi indonesian logo"/>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7016271" y="5567044"/>
            <a:ext cx="827034" cy="289815"/>
          </a:xfrm>
          <a:prstGeom prst="rect">
            <a:avLst/>
          </a:prstGeom>
          <a:noFill/>
          <a:extLst>
            <a:ext uri="{909E8E84-426E-40DD-AFC4-6F175D3DCCD1}">
              <a14:hiddenFill xmlns:a14="http://schemas.microsoft.com/office/drawing/2010/main">
                <a:solidFill>
                  <a:srgbClr val="FFFFFF"/>
                </a:solidFill>
              </a14:hiddenFill>
            </a:ext>
          </a:extLst>
        </p:spPr>
      </p:pic>
      <p:pic>
        <p:nvPicPr>
          <p:cNvPr id="29710" name="Picture 14" descr="Image result for Lincoln Park Zoo logo"/>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1576176" y="4293097"/>
            <a:ext cx="619560" cy="218226"/>
          </a:xfrm>
          <a:prstGeom prst="rect">
            <a:avLst/>
          </a:prstGeom>
          <a:noFill/>
          <a:extLst>
            <a:ext uri="{909E8E84-426E-40DD-AFC4-6F175D3DCCD1}">
              <a14:hiddenFill xmlns:a14="http://schemas.microsoft.com/office/drawing/2010/main">
                <a:solidFill>
                  <a:srgbClr val="FFFFFF"/>
                </a:solidFill>
              </a14:hiddenFill>
            </a:ext>
          </a:extLst>
        </p:spPr>
      </p:pic>
      <p:pic>
        <p:nvPicPr>
          <p:cNvPr id="29712" name="Picture 16" descr="Image result for gwc logo wildlife"/>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1497922" y="4509121"/>
            <a:ext cx="769822" cy="2111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JB files May 16 2012\AWCSG\Workshops\Indonesian National workshops 2009\Workshop FOLLOW UP\7 Studbook training\fundraising\logos\Apenheul-logo.jpg"/>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4770106" y="2577519"/>
            <a:ext cx="449966" cy="563449"/>
          </a:xfrm>
          <a:prstGeom prst="rect">
            <a:avLst/>
          </a:prstGeom>
          <a:noFill/>
        </p:spPr>
      </p:pic>
    </p:spTree>
    <p:extLst>
      <p:ext uri="{BB962C8B-B14F-4D97-AF65-F5344CB8AC3E}">
        <p14:creationId xmlns:p14="http://schemas.microsoft.com/office/powerpoint/2010/main" val="882000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Fokus </a:t>
            </a:r>
            <a:r>
              <a:rPr lang="id-ID" dirty="0"/>
              <a:t>edukasi GSMP</a:t>
            </a:r>
            <a:r>
              <a:rPr lang="en-GB" dirty="0"/>
              <a:t/>
            </a:r>
            <a:br>
              <a:rPr lang="en-GB" dirty="0"/>
            </a:br>
            <a:endParaRPr lang="en-GB" dirty="0"/>
          </a:p>
        </p:txBody>
      </p:sp>
      <p:sp>
        <p:nvSpPr>
          <p:cNvPr id="3" name="Content Placeholder 2"/>
          <p:cNvSpPr>
            <a:spLocks noGrp="1"/>
          </p:cNvSpPr>
          <p:nvPr>
            <p:ph idx="1"/>
          </p:nvPr>
        </p:nvSpPr>
        <p:spPr/>
        <p:txBody>
          <a:bodyPr/>
          <a:lstStyle/>
          <a:p>
            <a:r>
              <a:rPr lang="id-ID" b="1" dirty="0"/>
              <a:t>Apa yang dapat kita lakukan untuk menjadi bagian dari GSMP</a:t>
            </a:r>
            <a:r>
              <a:rPr lang="id-ID" b="1" dirty="0" smtClean="0"/>
              <a:t>?</a:t>
            </a:r>
            <a:r>
              <a:rPr lang="en-GB" b="1" dirty="0" smtClean="0"/>
              <a:t> </a:t>
            </a:r>
            <a:endParaRPr lang="en-GB" dirty="0"/>
          </a:p>
          <a:p>
            <a:r>
              <a:rPr lang="id-ID" sz="2000" dirty="0"/>
              <a:t>Sebagai tenaga pendidik di lembaga konservasi, ahli konservasi dan perwakilan GSMP, dapat mengkampanyekan kerjasama global dan kegiatan konservasi yang sedang dilakukan untuk menyelamatkan banteng, anoa, dan babirusa dari kepunahan dan memungkinkan masyarakat terlibat dalam perlindungan jenis ini.</a:t>
            </a:r>
            <a:endParaRPr lang="en-GB" sz="2000" dirty="0"/>
          </a:p>
          <a:p>
            <a:r>
              <a:rPr lang="id-ID" sz="2000" dirty="0"/>
              <a:t>Lembaga konservasi dapat saling mendukung untuk memastikan staff dilatih pada standar tertinggi sehingga mereka dapat melaksanakan rekomendasi perkembangbiakkan</a:t>
            </a:r>
            <a:endParaRPr lang="en-GB" sz="2000" dirty="0"/>
          </a:p>
          <a:p>
            <a:r>
              <a:rPr lang="id-ID" sz="2000" dirty="0"/>
              <a:t>Lembaga konservasi dapat juga mendukung yang lain dalam menyusun papan informasi dan materi pembelajaran dan rencana edukasi</a:t>
            </a:r>
            <a:endParaRPr lang="en-GB" sz="2000" dirty="0"/>
          </a:p>
          <a:p>
            <a:endParaRPr lang="en-US" dirty="0"/>
          </a:p>
          <a:p>
            <a:endParaRPr lang="en-GB" dirty="0"/>
          </a:p>
          <a:p>
            <a:endParaRPr lang="en-GB" dirty="0"/>
          </a:p>
        </p:txBody>
      </p:sp>
    </p:spTree>
    <p:extLst>
      <p:ext uri="{BB962C8B-B14F-4D97-AF65-F5344CB8AC3E}">
        <p14:creationId xmlns:p14="http://schemas.microsoft.com/office/powerpoint/2010/main" val="1346853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Fokus edukasi</a:t>
            </a:r>
            <a:endParaRPr lang="en-GB" dirty="0"/>
          </a:p>
        </p:txBody>
      </p:sp>
      <p:sp>
        <p:nvSpPr>
          <p:cNvPr id="3" name="Content Placeholder 2"/>
          <p:cNvSpPr>
            <a:spLocks noGrp="1"/>
          </p:cNvSpPr>
          <p:nvPr>
            <p:ph idx="1"/>
          </p:nvPr>
        </p:nvSpPr>
        <p:spPr/>
        <p:txBody>
          <a:bodyPr/>
          <a:lstStyle/>
          <a:p>
            <a:pPr marL="0" indent="0">
              <a:buNone/>
            </a:pPr>
            <a:r>
              <a:rPr lang="id-ID" b="1" dirty="0"/>
              <a:t>Meningkatkan kepedulian </a:t>
            </a:r>
            <a:r>
              <a:rPr lang="id-ID" b="1" dirty="0" smtClean="0"/>
              <a:t>masyarakat</a:t>
            </a:r>
            <a:endParaRPr lang="en-GB" b="1" dirty="0" smtClean="0"/>
          </a:p>
          <a:p>
            <a:pPr marL="0" indent="0">
              <a:buNone/>
            </a:pPr>
            <a:r>
              <a:rPr lang="id-ID" b="1" dirty="0" smtClean="0"/>
              <a:t> </a:t>
            </a:r>
            <a:endParaRPr lang="en-GB" b="1" dirty="0" smtClean="0"/>
          </a:p>
          <a:p>
            <a:r>
              <a:rPr lang="id-ID" sz="2000" dirty="0"/>
              <a:t>Lembaga konservasi dan tim edukasinya dapat membantu LSM lokal, petugas taman nasional dan pejabat setempat dengan berbagi keterampilan dan pengalamannya seperti:</a:t>
            </a:r>
          </a:p>
          <a:p>
            <a:pPr marL="457200" lvl="1" indent="0">
              <a:buNone/>
            </a:pPr>
            <a:r>
              <a:rPr lang="id-ID" sz="2000" dirty="0"/>
              <a:t>-Membantu meningkatkan keterampilan edukasi staff</a:t>
            </a:r>
          </a:p>
          <a:p>
            <a:pPr marL="457200" lvl="1" indent="0">
              <a:buNone/>
            </a:pPr>
            <a:r>
              <a:rPr lang="id-ID" sz="2000" dirty="0"/>
              <a:t>-Meningkatkan keragaman dan kualitas perangkat dan strategi yang digunakan untuk mengedukasi penduduk lokal</a:t>
            </a:r>
          </a:p>
          <a:p>
            <a:pPr marL="457200" lvl="1" indent="0">
              <a:buNone/>
            </a:pPr>
            <a:r>
              <a:rPr lang="id-ID" sz="2000" dirty="0"/>
              <a:t>-Membantu rencana pendidikan konservasi strategis seperti aktivitas in-situ yang memiliki rencana edukasi strategis</a:t>
            </a:r>
          </a:p>
          <a:p>
            <a:pPr marL="457200" lvl="1" indent="0">
              <a:buNone/>
            </a:pPr>
            <a:r>
              <a:rPr lang="id-ID" sz="2000" dirty="0"/>
              <a:t>-Membantu desain papan informasi yang efektif dan pusat pengunjung di taman nasional.)</a:t>
            </a:r>
            <a:endParaRPr lang="en-GB" sz="2000" dirty="0"/>
          </a:p>
          <a:p>
            <a:endParaRPr lang="en-GB" dirty="0"/>
          </a:p>
        </p:txBody>
      </p:sp>
    </p:spTree>
    <p:extLst>
      <p:ext uri="{BB962C8B-B14F-4D97-AF65-F5344CB8AC3E}">
        <p14:creationId xmlns:p14="http://schemas.microsoft.com/office/powerpoint/2010/main" val="751027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278" t="31382" r="29329" b="22764"/>
          <a:stretch/>
        </p:blipFill>
        <p:spPr bwMode="auto">
          <a:xfrm>
            <a:off x="0" y="3713355"/>
            <a:ext cx="3095927" cy="314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293" t="35122" r="47516" b="22601"/>
          <a:stretch/>
        </p:blipFill>
        <p:spPr bwMode="auto">
          <a:xfrm>
            <a:off x="6804248" y="3958682"/>
            <a:ext cx="2339752" cy="289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7544" y="2132856"/>
            <a:ext cx="8208912" cy="648072"/>
          </a:xfrm>
        </p:spPr>
        <p:txBody>
          <a:bodyPr/>
          <a:lstStyle/>
          <a:p>
            <a:pPr algn="ctr"/>
            <a:r>
              <a:rPr lang="en-GB" sz="5400" dirty="0" smtClean="0"/>
              <a:t>Kita </a:t>
            </a:r>
            <a:r>
              <a:rPr lang="en-GB" sz="5400" dirty="0" err="1" smtClean="0"/>
              <a:t>semua</a:t>
            </a:r>
            <a:r>
              <a:rPr lang="en-GB" sz="5400" dirty="0" smtClean="0"/>
              <a:t> </a:t>
            </a:r>
            <a:r>
              <a:rPr lang="en-GB" sz="5400" dirty="0" err="1" smtClean="0"/>
              <a:t>adalah</a:t>
            </a:r>
            <a:r>
              <a:rPr lang="en-GB" sz="5400" dirty="0" smtClean="0"/>
              <a:t> </a:t>
            </a:r>
            <a:r>
              <a:rPr lang="en-GB" sz="5400" dirty="0" err="1" smtClean="0"/>
              <a:t>bagian</a:t>
            </a:r>
            <a:r>
              <a:rPr lang="en-GB" sz="5400" dirty="0" smtClean="0"/>
              <a:t> </a:t>
            </a:r>
            <a:r>
              <a:rPr lang="en-GB" sz="5400" dirty="0" err="1" smtClean="0"/>
              <a:t>dari</a:t>
            </a:r>
            <a:r>
              <a:rPr lang="en-GB" sz="5400" dirty="0" smtClean="0"/>
              <a:t> </a:t>
            </a:r>
            <a:r>
              <a:rPr lang="en-GB" sz="5400" dirty="0" err="1" smtClean="0"/>
              <a:t>ini</a:t>
            </a:r>
            <a:r>
              <a:rPr lang="en-GB" sz="5400" dirty="0" smtClean="0"/>
              <a:t>!!!</a:t>
            </a:r>
            <a:endParaRPr lang="en-GB" sz="5400" dirty="0"/>
          </a:p>
        </p:txBody>
      </p:sp>
    </p:spTree>
    <p:extLst>
      <p:ext uri="{BB962C8B-B14F-4D97-AF65-F5344CB8AC3E}">
        <p14:creationId xmlns:p14="http://schemas.microsoft.com/office/powerpoint/2010/main" val="3022116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pic>
        <p:nvPicPr>
          <p:cNvPr id="4" name="Picture 3"/>
          <p:cNvPicPr/>
          <p:nvPr/>
        </p:nvPicPr>
        <p:blipFill rotWithShape="1">
          <a:blip r:embed="rId2"/>
          <a:srcRect l="13067" t="13912" r="12624" b="12194"/>
          <a:stretch/>
        </p:blipFill>
        <p:spPr bwMode="auto">
          <a:xfrm>
            <a:off x="683568" y="1772816"/>
            <a:ext cx="7776863" cy="43771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0812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1520" y="980728"/>
            <a:ext cx="8229600" cy="1143000"/>
          </a:xfrm>
        </p:spPr>
        <p:txBody>
          <a:bodyPr>
            <a:normAutofit/>
          </a:bodyPr>
          <a:lstStyle/>
          <a:p>
            <a:r>
              <a:rPr lang="en-US" altLang="en-US" sz="3200" b="1" dirty="0" smtClean="0">
                <a:solidFill>
                  <a:srgbClr val="7D5179"/>
                </a:solidFill>
              </a:rPr>
              <a:t>The </a:t>
            </a:r>
            <a:r>
              <a:rPr lang="en-US" altLang="en-US" sz="3200" b="1" dirty="0">
                <a:solidFill>
                  <a:srgbClr val="7D5179"/>
                </a:solidFill>
              </a:rPr>
              <a:t>Asian Wild Cattle Specialist Group</a:t>
            </a:r>
          </a:p>
        </p:txBody>
      </p:sp>
      <p:sp>
        <p:nvSpPr>
          <p:cNvPr id="11267" name="Rectangle 3"/>
          <p:cNvSpPr>
            <a:spLocks noGrp="1" noChangeArrowheads="1"/>
          </p:cNvSpPr>
          <p:nvPr>
            <p:ph type="body" idx="1"/>
          </p:nvPr>
        </p:nvSpPr>
        <p:spPr>
          <a:xfrm>
            <a:off x="179512" y="1933575"/>
            <a:ext cx="8229600" cy="4924425"/>
          </a:xfrm>
        </p:spPr>
        <p:txBody>
          <a:bodyPr/>
          <a:lstStyle/>
          <a:p>
            <a:pPr>
              <a:spcBef>
                <a:spcPts val="0"/>
              </a:spcBef>
            </a:pPr>
            <a:r>
              <a:rPr lang="id-ID" altLang="en-US" dirty="0"/>
              <a:t>Salah satu dari lebih 120 kelompok spesialis Komisi Penyelamatan Jenis (SSC) yang dikembangkan oleh </a:t>
            </a:r>
            <a:r>
              <a:rPr lang="id-ID" altLang="en-US" dirty="0" smtClean="0"/>
              <a:t>IUCN</a:t>
            </a:r>
            <a:endParaRPr lang="en-GB" altLang="en-US" dirty="0" smtClean="0"/>
          </a:p>
          <a:p>
            <a:pPr>
              <a:spcBef>
                <a:spcPts val="0"/>
              </a:spcBef>
            </a:pPr>
            <a:r>
              <a:rPr lang="id-ID" altLang="en-US" dirty="0" smtClean="0"/>
              <a:t>Salah </a:t>
            </a:r>
            <a:r>
              <a:rPr lang="id-ID" altLang="en-US" dirty="0"/>
              <a:t>satu dari Kelompok Spesialis Jenis yang berdiri awal 1980-an</a:t>
            </a:r>
            <a:r>
              <a:rPr lang="id-ID" altLang="en-US" dirty="0" smtClean="0"/>
              <a:t>.</a:t>
            </a:r>
            <a:endParaRPr lang="en-GB" altLang="en-US" dirty="0" smtClean="0"/>
          </a:p>
          <a:p>
            <a:pPr>
              <a:spcBef>
                <a:spcPts val="0"/>
              </a:spcBef>
            </a:pPr>
            <a:r>
              <a:rPr lang="id-ID" altLang="en-US" dirty="0" smtClean="0"/>
              <a:t>80 </a:t>
            </a:r>
            <a:r>
              <a:rPr lang="id-ID" altLang="en-US" dirty="0"/>
              <a:t>anggota, terdiri dari ahli biologi, ahli konservasi, dan ahli dari lembaga konservasi</a:t>
            </a:r>
            <a:endParaRPr lang="en-GB" altLang="en-US" dirty="0"/>
          </a:p>
          <a:p>
            <a:pPr>
              <a:spcBef>
                <a:spcPts val="0"/>
              </a:spcBef>
            </a:pPr>
            <a:r>
              <a:rPr lang="id-ID" altLang="en-US" dirty="0"/>
              <a:t>Belakangan ini, mereka sedang mengerjakan proses Rencana Aksi – sehingga prioritas aktivitas berada pada tingkat jenis</a:t>
            </a:r>
          </a:p>
        </p:txBody>
      </p:sp>
    </p:spTree>
    <p:extLst>
      <p:ext uri="{BB962C8B-B14F-4D97-AF65-F5344CB8AC3E}">
        <p14:creationId xmlns:p14="http://schemas.microsoft.com/office/powerpoint/2010/main" val="3234735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3_Male Wild Water Buffalo at HKK_WCS THAILA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3716338"/>
            <a:ext cx="4752975" cy="3167062"/>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Grp="1" noChangeArrowheads="1"/>
          </p:cNvSpPr>
          <p:nvPr>
            <p:ph type="title"/>
          </p:nvPr>
        </p:nvSpPr>
        <p:spPr/>
        <p:txBody>
          <a:bodyPr/>
          <a:lstStyle/>
          <a:p>
            <a:endParaRPr lang="en-GB" altLang="en-US"/>
          </a:p>
        </p:txBody>
      </p:sp>
      <p:pic>
        <p:nvPicPr>
          <p:cNvPr id="11268" name="Picture 4" descr="365-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0063" y="4521200"/>
            <a:ext cx="3563937"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Banteng_01 at HKK WCS THAIL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0425" y="2295525"/>
            <a:ext cx="3240088" cy="24352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aola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133600"/>
            <a:ext cx="33131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354513"/>
            <a:ext cx="334803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4_Male Yak_Chang Tang_GSchall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3348038" cy="2151063"/>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Copy of Anoa-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92725" y="0"/>
            <a:ext cx="3851275" cy="2508250"/>
          </a:xfrm>
          <a:prstGeom prst="rect">
            <a:avLst/>
          </a:prstGeom>
          <a:noFill/>
          <a:extLst>
            <a:ext uri="{909E8E84-426E-40DD-AFC4-6F175D3DCCD1}">
              <a14:hiddenFill xmlns:a14="http://schemas.microsoft.com/office/drawing/2010/main">
                <a:solidFill>
                  <a:srgbClr val="FFFFFF"/>
                </a:solidFill>
              </a14:hiddenFill>
            </a:ext>
          </a:extLst>
        </p:spPr>
      </p:pic>
      <p:sp>
        <p:nvSpPr>
          <p:cNvPr id="11274" name="Text Box 10"/>
          <p:cNvSpPr txBox="1">
            <a:spLocks noChangeArrowheads="1"/>
          </p:cNvSpPr>
          <p:nvPr/>
        </p:nvSpPr>
        <p:spPr bwMode="auto">
          <a:xfrm>
            <a:off x="8101013" y="1989138"/>
            <a:ext cx="863600" cy="366712"/>
          </a:xfrm>
          <a:prstGeom prst="rect">
            <a:avLst/>
          </a:prstGeom>
          <a:solidFill>
            <a:schemeClr val="bg2">
              <a:alpha val="82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20000"/>
              </a:spcBef>
            </a:pPr>
            <a:r>
              <a:rPr lang="en-GB" altLang="en-US" b="1">
                <a:solidFill>
                  <a:schemeClr val="bg1"/>
                </a:solidFill>
              </a:rPr>
              <a:t>Anoa</a:t>
            </a:r>
            <a:endParaRPr lang="en-US" altLang="en-US" b="1">
              <a:solidFill>
                <a:schemeClr val="bg1"/>
              </a:solidFill>
              <a:effectLst>
                <a:outerShdw blurRad="38100" dist="38100" dir="2700000" algn="tl">
                  <a:srgbClr val="000000"/>
                </a:outerShdw>
              </a:effectLst>
            </a:endParaRPr>
          </a:p>
        </p:txBody>
      </p:sp>
      <p:sp>
        <p:nvSpPr>
          <p:cNvPr id="11275" name="Rectangle 11"/>
          <p:cNvSpPr>
            <a:spLocks noChangeArrowheads="1"/>
          </p:cNvSpPr>
          <p:nvPr/>
        </p:nvSpPr>
        <p:spPr bwMode="auto">
          <a:xfrm>
            <a:off x="2051050" y="4646613"/>
            <a:ext cx="1174750" cy="366712"/>
          </a:xfrm>
          <a:prstGeom prst="rect">
            <a:avLst/>
          </a:prstGeom>
          <a:solidFill>
            <a:schemeClr val="bg2">
              <a:alpha val="84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20000"/>
              </a:spcBef>
            </a:pPr>
            <a:r>
              <a:rPr lang="en-GB" altLang="en-US" b="1">
                <a:solidFill>
                  <a:schemeClr val="bg1"/>
                </a:solidFill>
              </a:rPr>
              <a:t>Tamaraw</a:t>
            </a:r>
            <a:endParaRPr lang="en-US" altLang="en-US" b="1">
              <a:solidFill>
                <a:schemeClr val="bg1"/>
              </a:solidFill>
            </a:endParaRPr>
          </a:p>
        </p:txBody>
      </p:sp>
      <p:sp>
        <p:nvSpPr>
          <p:cNvPr id="11276" name="Rectangle 12"/>
          <p:cNvSpPr>
            <a:spLocks noChangeArrowheads="1"/>
          </p:cNvSpPr>
          <p:nvPr/>
        </p:nvSpPr>
        <p:spPr bwMode="auto">
          <a:xfrm>
            <a:off x="6065838" y="4221163"/>
            <a:ext cx="1098550" cy="366712"/>
          </a:xfrm>
          <a:prstGeom prst="rect">
            <a:avLst/>
          </a:prstGeom>
          <a:solidFill>
            <a:schemeClr val="bg2">
              <a:alpha val="83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20000"/>
              </a:spcBef>
            </a:pPr>
            <a:r>
              <a:rPr lang="en-US" altLang="en-US" b="1">
                <a:solidFill>
                  <a:schemeClr val="bg1"/>
                </a:solidFill>
              </a:rPr>
              <a:t>Banteng</a:t>
            </a:r>
          </a:p>
        </p:txBody>
      </p:sp>
      <p:sp>
        <p:nvSpPr>
          <p:cNvPr id="11277" name="Rectangle 13"/>
          <p:cNvSpPr>
            <a:spLocks noChangeArrowheads="1"/>
          </p:cNvSpPr>
          <p:nvPr/>
        </p:nvSpPr>
        <p:spPr bwMode="auto">
          <a:xfrm>
            <a:off x="5940425" y="6308725"/>
            <a:ext cx="717550" cy="366713"/>
          </a:xfrm>
          <a:prstGeom prst="rect">
            <a:avLst/>
          </a:prstGeom>
          <a:solidFill>
            <a:schemeClr val="bg2">
              <a:alpha val="85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20000"/>
              </a:spcBef>
            </a:pPr>
            <a:r>
              <a:rPr lang="en-US" altLang="en-US" b="1">
                <a:solidFill>
                  <a:schemeClr val="bg1"/>
                </a:solidFill>
              </a:rPr>
              <a:t>Gaur</a:t>
            </a:r>
          </a:p>
        </p:txBody>
      </p:sp>
      <p:sp>
        <p:nvSpPr>
          <p:cNvPr id="11278" name="Rectangle 14"/>
          <p:cNvSpPr>
            <a:spLocks noChangeArrowheads="1"/>
          </p:cNvSpPr>
          <p:nvPr/>
        </p:nvSpPr>
        <p:spPr bwMode="auto">
          <a:xfrm>
            <a:off x="3419475" y="6237288"/>
            <a:ext cx="1728788" cy="366712"/>
          </a:xfrm>
          <a:prstGeom prst="rect">
            <a:avLst/>
          </a:prstGeom>
          <a:solidFill>
            <a:schemeClr val="bg2">
              <a:alpha val="84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20000"/>
              </a:spcBef>
            </a:pPr>
            <a:r>
              <a:rPr lang="en-US" altLang="en-US" b="1">
                <a:solidFill>
                  <a:schemeClr val="bg1"/>
                </a:solidFill>
              </a:rPr>
              <a:t>Water Buffalo</a:t>
            </a:r>
          </a:p>
        </p:txBody>
      </p:sp>
      <p:sp>
        <p:nvSpPr>
          <p:cNvPr id="11279" name="Rectangle 15"/>
          <p:cNvSpPr>
            <a:spLocks noChangeArrowheads="1"/>
          </p:cNvSpPr>
          <p:nvPr/>
        </p:nvSpPr>
        <p:spPr bwMode="auto">
          <a:xfrm>
            <a:off x="2051050" y="2341563"/>
            <a:ext cx="793750" cy="366712"/>
          </a:xfrm>
          <a:prstGeom prst="rect">
            <a:avLst/>
          </a:prstGeom>
          <a:solidFill>
            <a:schemeClr val="bg2">
              <a:alpha val="85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20000"/>
              </a:spcBef>
            </a:pPr>
            <a:r>
              <a:rPr lang="en-GB" altLang="en-US" b="1">
                <a:solidFill>
                  <a:schemeClr val="bg1"/>
                </a:solidFill>
              </a:rPr>
              <a:t>Saola</a:t>
            </a:r>
            <a:endParaRPr lang="en-US" altLang="en-US" b="1">
              <a:solidFill>
                <a:schemeClr val="bg1"/>
              </a:solidFill>
            </a:endParaRPr>
          </a:p>
        </p:txBody>
      </p:sp>
      <p:pic>
        <p:nvPicPr>
          <p:cNvPr id="11280" name="Picture 16"/>
          <p:cNvPicPr>
            <a:picLocks noGrp="1" noChangeAspect="1" noChangeArrowheads="1"/>
          </p:cNvPicPr>
          <p:nvPr>
            <p:ph type="body" idx="1"/>
          </p:nvPr>
        </p:nvPicPr>
        <p:blipFill>
          <a:blip r:embed="rId9">
            <a:extLst>
              <a:ext uri="{28A0092B-C50C-407E-A947-70E740481C1C}">
                <a14:useLocalDpi xmlns:a14="http://schemas.microsoft.com/office/drawing/2010/main"/>
              </a:ext>
            </a:extLst>
          </a:blip>
          <a:srcRect/>
          <a:stretch>
            <a:fillRect/>
          </a:stretch>
        </p:blipFill>
        <p:spPr>
          <a:xfrm>
            <a:off x="3067050" y="-26988"/>
            <a:ext cx="2870200" cy="3743326"/>
          </a:xfrm>
          <a:noFill/>
          <a:ln>
            <a:solidFill>
              <a:schemeClr val="tx1"/>
            </a:solidFill>
            <a:miter lim="800000"/>
            <a:headEnd/>
            <a:tailEnd/>
          </a:ln>
        </p:spPr>
      </p:pic>
      <p:sp>
        <p:nvSpPr>
          <p:cNvPr id="11281" name="Rectangle 17"/>
          <p:cNvSpPr>
            <a:spLocks noChangeArrowheads="1"/>
          </p:cNvSpPr>
          <p:nvPr/>
        </p:nvSpPr>
        <p:spPr bwMode="auto">
          <a:xfrm>
            <a:off x="179388" y="1628775"/>
            <a:ext cx="590550" cy="366713"/>
          </a:xfrm>
          <a:prstGeom prst="rect">
            <a:avLst/>
          </a:prstGeom>
          <a:solidFill>
            <a:schemeClr val="bg2">
              <a:alpha val="85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20000"/>
              </a:spcBef>
            </a:pPr>
            <a:r>
              <a:rPr lang="en-GB" altLang="en-US" b="1">
                <a:solidFill>
                  <a:schemeClr val="bg1"/>
                </a:solidFill>
              </a:rPr>
              <a:t>Yak</a:t>
            </a:r>
            <a:endParaRPr lang="en-US" altLang="en-US" b="1">
              <a:solidFill>
                <a:schemeClr val="bg1"/>
              </a:solidFill>
            </a:endParaRPr>
          </a:p>
        </p:txBody>
      </p:sp>
    </p:spTree>
    <p:extLst>
      <p:ext uri="{BB962C8B-B14F-4D97-AF65-F5344CB8AC3E}">
        <p14:creationId xmlns:p14="http://schemas.microsoft.com/office/powerpoint/2010/main" val="2467157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3600" dirty="0"/>
              <a:t>Apakah Rencana Global Pengelolaan Jenis?</a:t>
            </a:r>
            <a:r>
              <a:rPr lang="en-GB" dirty="0"/>
              <a:t/>
            </a:r>
            <a:br>
              <a:rPr lang="en-GB" dirty="0"/>
            </a:br>
            <a:r>
              <a:rPr lang="en-GB" dirty="0"/>
              <a:t/>
            </a:r>
            <a:br>
              <a:rPr lang="en-GB" dirty="0"/>
            </a:br>
            <a:r>
              <a:rPr lang="en-GB" dirty="0"/>
              <a:t/>
            </a:r>
            <a:br>
              <a:rPr lang="en-GB" dirty="0"/>
            </a:br>
            <a:endParaRPr lang="en-GB" dirty="0"/>
          </a:p>
        </p:txBody>
      </p:sp>
      <p:sp>
        <p:nvSpPr>
          <p:cNvPr id="3" name="Content Placeholder 2"/>
          <p:cNvSpPr>
            <a:spLocks noGrp="1"/>
          </p:cNvSpPr>
          <p:nvPr>
            <p:ph idx="1"/>
          </p:nvPr>
        </p:nvSpPr>
        <p:spPr>
          <a:xfrm>
            <a:off x="467544" y="2132856"/>
            <a:ext cx="8229600" cy="4608512"/>
          </a:xfrm>
        </p:spPr>
        <p:txBody>
          <a:bodyPr/>
          <a:lstStyle/>
          <a:p>
            <a:r>
              <a:rPr lang="id-ID" dirty="0"/>
              <a:t>Rencana Global Pengelolaan Jenis merupakan kerangka pengelolaan jenis secara strategis yang bertujuan untuk memastikan kelangsungan hidup suatu jenis dalam jangka panjang dari resiko kepunahan</a:t>
            </a:r>
            <a:endParaRPr lang="en-GB" dirty="0"/>
          </a:p>
          <a:p>
            <a:r>
              <a:rPr lang="id-ID" dirty="0"/>
              <a:t>Rencana ini mengikutsertakan ahli dari lembaga konservasi internasional, LSM konservasi dan pemerintah melalui gabungan aksi konservasi di lembaga konservasi (ex-situ) dan di alam (in-situ) dalam satu rencana pendekatan.</a:t>
            </a:r>
            <a:endParaRPr lang="en-GB" dirty="0"/>
          </a:p>
          <a:p>
            <a:r>
              <a:rPr lang="id-ID" dirty="0"/>
              <a:t>GSMP dikelola oleh WAZA dan komite yang mewakili</a:t>
            </a:r>
          </a:p>
        </p:txBody>
      </p:sp>
    </p:spTree>
    <p:extLst>
      <p:ext uri="{BB962C8B-B14F-4D97-AF65-F5344CB8AC3E}">
        <p14:creationId xmlns:p14="http://schemas.microsoft.com/office/powerpoint/2010/main" val="3434384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a:xfrm>
            <a:off x="0" y="980260"/>
            <a:ext cx="3188875" cy="4525959"/>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1">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dirty="0" smtClean="0">
                <a:uFillTx/>
                <a:latin typeface="Calibri"/>
                <a:cs typeface="Tahoma" pitchFamily="34"/>
              </a:rPr>
              <a:t>9 </a:t>
            </a:r>
            <a:r>
              <a:rPr lang="en-GB" sz="2000" b="0" i="0" u="none" strike="noStrike" kern="1200" cap="none" spc="0" baseline="0" dirty="0">
                <a:uFillTx/>
                <a:latin typeface="Calibri"/>
                <a:cs typeface="Tahoma" pitchFamily="34"/>
              </a:rPr>
              <a:t>GSMPs to date:</a:t>
            </a:r>
          </a:p>
        </p:txBody>
      </p:sp>
      <p:sp>
        <p:nvSpPr>
          <p:cNvPr id="3" name="Content Placeholder 2"/>
          <p:cNvSpPr txBox="1">
            <a:spLocks noGrp="1"/>
          </p:cNvSpPr>
          <p:nvPr>
            <p:ph idx="1"/>
          </p:nvPr>
        </p:nvSpPr>
        <p:spPr>
          <a:xfrm>
            <a:off x="107504" y="764704"/>
            <a:ext cx="9036496" cy="504051"/>
          </a:xfrm>
        </p:spPr>
        <p:txBody>
          <a:bodyPr anchorCtr="1">
            <a:noAutofit/>
          </a:bodyPr>
          <a:lstStyle/>
          <a:p>
            <a:pPr marL="0" lvl="0" indent="0" algn="ctr">
              <a:spcBef>
                <a:spcPts val="600"/>
              </a:spcBef>
              <a:buNone/>
            </a:pPr>
            <a:r>
              <a:rPr lang="en-GB" sz="2800" dirty="0" smtClean="0"/>
              <a:t> </a:t>
            </a:r>
            <a:endParaRPr lang="en-GB" sz="2800" dirty="0"/>
          </a:p>
        </p:txBody>
      </p:sp>
      <p:pic>
        <p:nvPicPr>
          <p:cNvPr id="4" name="Picture 13" descr="http://www.cbsg.org/sites/cbsg.org/files/CaseStudies/ailful-juv-09_10_19-26_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80929" y="1556792"/>
            <a:ext cx="2371191" cy="1582229"/>
          </a:xfrm>
          <a:prstGeom prst="rect">
            <a:avLst/>
          </a:prstGeom>
          <a:noFill/>
          <a:ln>
            <a:noFill/>
          </a:ln>
        </p:spPr>
      </p:pic>
      <p:pic>
        <p:nvPicPr>
          <p:cNvPr id="5" name="Picture 2" descr="Blue-crowned Laughingthrush GSMP"/>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373559" y="3284984"/>
            <a:ext cx="2286673" cy="1659524"/>
          </a:xfrm>
          <a:prstGeom prst="rect">
            <a:avLst/>
          </a:prstGeom>
          <a:noFill/>
          <a:ln>
            <a:noFill/>
          </a:ln>
        </p:spPr>
      </p:pic>
      <p:pic>
        <p:nvPicPr>
          <p:cNvPr id="6" name="Picture 4" descr="Amur Leopard GSMP_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559824" y="3297049"/>
            <a:ext cx="1724144" cy="1644119"/>
          </a:xfrm>
          <a:prstGeom prst="rect">
            <a:avLst/>
          </a:prstGeom>
          <a:noFill/>
          <a:ln>
            <a:noFill/>
          </a:ln>
        </p:spPr>
      </p:pic>
      <p:pic>
        <p:nvPicPr>
          <p:cNvPr id="8" name="Picture 4" descr="Tiger_1"/>
          <p:cNvPicPr>
            <a:picLocks noChangeAspect="1"/>
          </p:cNvPicPr>
          <p:nvPr/>
        </p:nvPicPr>
        <p:blipFill>
          <a:blip r:embed="rId6"/>
          <a:srcRect/>
          <a:stretch>
            <a:fillRect/>
          </a:stretch>
        </p:blipFill>
        <p:spPr>
          <a:xfrm>
            <a:off x="4427983" y="5085184"/>
            <a:ext cx="2554317" cy="1508875"/>
          </a:xfrm>
          <a:prstGeom prst="rect">
            <a:avLst/>
          </a:prstGeom>
          <a:noFill/>
          <a:ln>
            <a:noFill/>
          </a:ln>
        </p:spPr>
      </p:pic>
      <p:pic>
        <p:nvPicPr>
          <p:cNvPr id="9" name="Picture 6" descr="Amur Tiger GSMP_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804248" y="3284984"/>
            <a:ext cx="1296144" cy="1673503"/>
          </a:xfrm>
          <a:prstGeom prst="rect">
            <a:avLst/>
          </a:prstGeom>
          <a:noFill/>
          <a:ln>
            <a:noFill/>
          </a:ln>
        </p:spPr>
      </p:pic>
      <p:pic>
        <p:nvPicPr>
          <p:cNvPr id="11" name="Picture 6" descr="Male banteng in forest"/>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2051720" y="5074054"/>
            <a:ext cx="2226746" cy="1523298"/>
          </a:xfrm>
          <a:prstGeom prst="rect">
            <a:avLst/>
          </a:prstGeom>
          <a:noFill/>
          <a:ln>
            <a:noFill/>
          </a:ln>
        </p:spPr>
      </p:pic>
      <p:pic>
        <p:nvPicPr>
          <p:cNvPr id="12" name="Picture 7" descr="Lowland anoa facial detail"/>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755576" y="1556792"/>
            <a:ext cx="2453347" cy="1584176"/>
          </a:xfrm>
          <a:prstGeom prst="rect">
            <a:avLst/>
          </a:prstGeom>
          <a:noFill/>
          <a:ln>
            <a:noFill/>
          </a:ln>
        </p:spPr>
      </p:pic>
      <p:pic>
        <p:nvPicPr>
          <p:cNvPr id="13" name="Picture 8" descr="Male Sulawesi babirusa, head detail"/>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792202" y="1556792"/>
            <a:ext cx="2380198" cy="1584176"/>
          </a:xfrm>
          <a:prstGeom prst="rect">
            <a:avLst/>
          </a:prstGeom>
          <a:noFill/>
          <a:ln>
            <a:noFill/>
          </a:ln>
        </p:spPr>
      </p:pic>
      <p:pic>
        <p:nvPicPr>
          <p:cNvPr id="1026" name="Picture 2" descr="Goodfellow’s Tree-Kangaroo"/>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06542" y="3284984"/>
            <a:ext cx="1605218" cy="164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169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Banteng, </a:t>
            </a:r>
            <a:r>
              <a:rPr lang="en-GB" dirty="0" err="1"/>
              <a:t>anoa</a:t>
            </a:r>
            <a:r>
              <a:rPr lang="en-GB" dirty="0"/>
              <a:t> and </a:t>
            </a:r>
            <a:r>
              <a:rPr lang="en-GB" dirty="0" err="1"/>
              <a:t>babirusa</a:t>
            </a:r>
            <a:r>
              <a:rPr lang="en-GB" dirty="0"/>
              <a:t> </a:t>
            </a:r>
            <a:br>
              <a:rPr lang="en-GB" dirty="0"/>
            </a:br>
            <a:endParaRPr lang="en-GB" dirty="0"/>
          </a:p>
        </p:txBody>
      </p:sp>
      <p:sp>
        <p:nvSpPr>
          <p:cNvPr id="3" name="Content Placeholder 2"/>
          <p:cNvSpPr>
            <a:spLocks noGrp="1"/>
          </p:cNvSpPr>
          <p:nvPr>
            <p:ph idx="1"/>
          </p:nvPr>
        </p:nvSpPr>
        <p:spPr/>
        <p:txBody>
          <a:bodyPr/>
          <a:lstStyle/>
          <a:p>
            <a:r>
              <a:rPr lang="id-ID" dirty="0"/>
              <a:t>Ketiganya ditemukan di Indonesia dan terancam punah dari aktivitas manusia termasuk perburuan dan hilangnya habitat</a:t>
            </a:r>
            <a:endParaRPr lang="en-GB" dirty="0"/>
          </a:p>
          <a:p>
            <a:r>
              <a:rPr lang="id-ID" dirty="0"/>
              <a:t>Tahun 2016, Rencana Global Pengelolaan Jenis dibentuk untuk anoa, banteng, dan babirusa dengan tujuan untuk melindungi jenis satwa tersebut dari </a:t>
            </a:r>
            <a:r>
              <a:rPr lang="id-ID" dirty="0" smtClean="0"/>
              <a:t>kepunahan</a:t>
            </a:r>
            <a:endParaRPr lang="en-GB" dirty="0"/>
          </a:p>
          <a:p>
            <a:r>
              <a:rPr lang="id-ID" dirty="0"/>
              <a:t>Ini adalah GSMP yang pertama untuk kelompok ungulata</a:t>
            </a:r>
            <a:endParaRPr lang="en-GB" dirty="0"/>
          </a:p>
          <a:p>
            <a:endParaRPr lang="en-GB" dirty="0"/>
          </a:p>
        </p:txBody>
      </p:sp>
      <p:pic>
        <p:nvPicPr>
          <p:cNvPr id="4" name="Picture 6" descr="Male banteng in forest"/>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27584" y="5229786"/>
            <a:ext cx="2156694" cy="1475385"/>
          </a:xfrm>
          <a:prstGeom prst="rect">
            <a:avLst/>
          </a:prstGeom>
          <a:noFill/>
          <a:ln>
            <a:noFill/>
          </a:ln>
        </p:spPr>
      </p:pic>
      <p:pic>
        <p:nvPicPr>
          <p:cNvPr id="5" name="Picture 7" descr="Lowland anoa facial detail"/>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31840" y="5229786"/>
            <a:ext cx="2284865" cy="1475384"/>
          </a:xfrm>
          <a:prstGeom prst="rect">
            <a:avLst/>
          </a:prstGeom>
          <a:noFill/>
          <a:ln>
            <a:noFill/>
          </a:ln>
        </p:spPr>
      </p:pic>
      <p:pic>
        <p:nvPicPr>
          <p:cNvPr id="6" name="Picture 8" descr="Male Sulawesi babirusa, head detail"/>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580112" y="5231316"/>
            <a:ext cx="2216748" cy="1475384"/>
          </a:xfrm>
          <a:prstGeom prst="rect">
            <a:avLst/>
          </a:prstGeom>
          <a:noFill/>
          <a:ln>
            <a:noFill/>
          </a:ln>
        </p:spPr>
      </p:pic>
    </p:spTree>
    <p:extLst>
      <p:ext uri="{BB962C8B-B14F-4D97-AF65-F5344CB8AC3E}">
        <p14:creationId xmlns:p14="http://schemas.microsoft.com/office/powerpoint/2010/main" val="1024689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49338"/>
            <a:ext cx="8229600" cy="1143000"/>
          </a:xfrm>
        </p:spPr>
        <p:txBody>
          <a:bodyPr>
            <a:normAutofit/>
          </a:bodyPr>
          <a:lstStyle/>
          <a:p>
            <a:r>
              <a:rPr lang="en-GB" sz="3200" dirty="0" smtClean="0">
                <a:solidFill>
                  <a:srgbClr val="7D5179"/>
                </a:solidFill>
              </a:rPr>
              <a:t>What are the GSMPs Goals?</a:t>
            </a:r>
            <a:endParaRPr lang="en-GB" sz="3200" dirty="0">
              <a:solidFill>
                <a:srgbClr val="7D5179"/>
              </a:solidFill>
            </a:endParaRPr>
          </a:p>
        </p:txBody>
      </p:sp>
      <p:sp>
        <p:nvSpPr>
          <p:cNvPr id="4" name="Content Placeholder 2"/>
          <p:cNvSpPr txBox="1">
            <a:spLocks/>
          </p:cNvSpPr>
          <p:nvPr/>
        </p:nvSpPr>
        <p:spPr>
          <a:xfrm>
            <a:off x="539552" y="1700808"/>
            <a:ext cx="8229600" cy="47525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lnSpc>
                <a:spcPct val="120000"/>
              </a:lnSpc>
              <a:buFont typeface="+mj-lt"/>
              <a:buAutoNum type="arabicPeriod"/>
            </a:pPr>
            <a:r>
              <a:rPr lang="id-ID" sz="2400" dirty="0">
                <a:solidFill>
                  <a:prstClr val="black"/>
                </a:solidFill>
              </a:rPr>
              <a:t>Mencapai populasi ex-situ global yang sehat secara demografi dan genetic</a:t>
            </a:r>
            <a:r>
              <a:rPr lang="en-US" sz="2400" dirty="0">
                <a:solidFill>
                  <a:prstClr val="black"/>
                </a:solidFill>
              </a:rPr>
              <a:t>  &amp; p</a:t>
            </a:r>
            <a:r>
              <a:rPr lang="id-ID" sz="2400" dirty="0">
                <a:solidFill>
                  <a:prstClr val="black"/>
                </a:solidFill>
              </a:rPr>
              <a:t>engelolaan populasi &amp; pembentukan kapasitas</a:t>
            </a:r>
            <a:endParaRPr lang="en-GB" dirty="0">
              <a:solidFill>
                <a:prstClr val="black"/>
              </a:solidFill>
            </a:endParaRPr>
          </a:p>
          <a:p>
            <a:pPr marL="457200" indent="-457200">
              <a:lnSpc>
                <a:spcPct val="120000"/>
              </a:lnSpc>
              <a:buFont typeface="+mj-lt"/>
              <a:buAutoNum type="arabicPeriod"/>
            </a:pPr>
            <a:r>
              <a:rPr lang="id-ID" sz="2400" dirty="0" smtClean="0">
                <a:solidFill>
                  <a:prstClr val="black"/>
                </a:solidFill>
              </a:rPr>
              <a:t>peningkatan </a:t>
            </a:r>
            <a:r>
              <a:rPr lang="id-ID" sz="2400" dirty="0">
                <a:solidFill>
                  <a:prstClr val="black"/>
                </a:solidFill>
              </a:rPr>
              <a:t>kepedulian bagi pengunjung lembaga konservasi </a:t>
            </a:r>
            <a:endParaRPr lang="en-GB" sz="2400" dirty="0" smtClean="0"/>
          </a:p>
          <a:p>
            <a:pPr marL="400050" indent="-400050">
              <a:buNone/>
            </a:pPr>
            <a:r>
              <a:rPr lang="en-US" sz="2400" dirty="0">
                <a:solidFill>
                  <a:prstClr val="black"/>
                </a:solidFill>
              </a:rPr>
              <a:t>3.  </a:t>
            </a:r>
            <a:r>
              <a:rPr lang="id-ID" sz="2400" dirty="0">
                <a:solidFill>
                  <a:prstClr val="black"/>
                </a:solidFill>
              </a:rPr>
              <a:t>Ahli dari lembaga konservasi membantu aktivitas in-situ</a:t>
            </a:r>
            <a:r>
              <a:rPr lang="en-US" sz="2400" dirty="0">
                <a:solidFill>
                  <a:prstClr val="black"/>
                </a:solidFill>
              </a:rPr>
              <a:t>, </a:t>
            </a:r>
            <a:r>
              <a:rPr lang="id-ID" sz="2400" dirty="0">
                <a:solidFill>
                  <a:prstClr val="black"/>
                </a:solidFill>
              </a:rPr>
              <a:t>misalnya dukungan pengelolaan satwa yang diselamatkan)</a:t>
            </a:r>
            <a:endParaRPr lang="en-US" sz="2400" dirty="0">
              <a:solidFill>
                <a:prstClr val="black"/>
              </a:solidFill>
            </a:endParaRPr>
          </a:p>
          <a:p>
            <a:pPr marL="400050" indent="-400050">
              <a:buNone/>
            </a:pPr>
            <a:r>
              <a:rPr lang="en-GB" sz="2400" dirty="0" smtClean="0">
                <a:solidFill>
                  <a:prstClr val="black"/>
                </a:solidFill>
              </a:rPr>
              <a:t>4</a:t>
            </a:r>
            <a:r>
              <a:rPr lang="en-GB" sz="2400" dirty="0">
                <a:solidFill>
                  <a:prstClr val="black"/>
                </a:solidFill>
              </a:rPr>
              <a:t>.  </a:t>
            </a:r>
            <a:r>
              <a:rPr lang="id-ID" sz="2400" dirty="0">
                <a:solidFill>
                  <a:prstClr val="black"/>
                </a:solidFill>
              </a:rPr>
              <a:t>prioritas dan dukungan proyek in-situ</a:t>
            </a:r>
            <a:endParaRPr lang="en-GB" dirty="0">
              <a:solidFill>
                <a:prstClr val="black"/>
              </a:solidFill>
            </a:endParaRPr>
          </a:p>
        </p:txBody>
      </p:sp>
    </p:spTree>
    <p:extLst>
      <p:ext uri="{BB962C8B-B14F-4D97-AF65-F5344CB8AC3E}">
        <p14:creationId xmlns:p14="http://schemas.microsoft.com/office/powerpoint/2010/main" val="4247684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59769"/>
            <a:ext cx="7992888" cy="1445095"/>
          </a:xfrm>
        </p:spPr>
        <p:txBody>
          <a:bodyPr>
            <a:normAutofit/>
          </a:bodyPr>
          <a:lstStyle/>
          <a:p>
            <a:r>
              <a:rPr lang="en-GB" sz="2800" dirty="0" smtClean="0">
                <a:solidFill>
                  <a:srgbClr val="7D5179"/>
                </a:solidFill>
              </a:rPr>
              <a:t>Goal 1: </a:t>
            </a:r>
            <a:r>
              <a:rPr lang="id-ID" sz="2800" dirty="0" smtClean="0">
                <a:solidFill>
                  <a:srgbClr val="7D5179"/>
                </a:solidFill>
              </a:rPr>
              <a:t>Mencapai </a:t>
            </a:r>
            <a:r>
              <a:rPr lang="id-ID" sz="2800" dirty="0">
                <a:solidFill>
                  <a:srgbClr val="7D5179"/>
                </a:solidFill>
              </a:rPr>
              <a:t>populasi ex-situ global yang sehat secara demografi dan genetik</a:t>
            </a:r>
            <a:endParaRPr lang="en-GB" sz="2800" dirty="0">
              <a:solidFill>
                <a:srgbClr val="7D5179"/>
              </a:solidFill>
            </a:endParaRPr>
          </a:p>
        </p:txBody>
      </p:sp>
      <p:sp>
        <p:nvSpPr>
          <p:cNvPr id="4" name="Content Placeholder 2"/>
          <p:cNvSpPr txBox="1">
            <a:spLocks/>
          </p:cNvSpPr>
          <p:nvPr/>
        </p:nvSpPr>
        <p:spPr>
          <a:xfrm>
            <a:off x="599167" y="1874441"/>
            <a:ext cx="8064896" cy="364975"/>
          </a:xfrm>
          <a:prstGeom prst="rect">
            <a:avLst/>
          </a:prstGeom>
        </p:spPr>
        <p:txBody>
          <a:bodyPr/>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marL="0" indent="0">
              <a:buFont typeface="Arial" pitchFamily="34"/>
              <a:buNone/>
            </a:pPr>
            <a:r>
              <a:rPr lang="en-GB" sz="1800" b="1" dirty="0" smtClean="0">
                <a:solidFill>
                  <a:schemeClr val="tx1"/>
                </a:solidFill>
                <a:latin typeface="+mn-lt"/>
              </a:rPr>
              <a:t>Genetic Target</a:t>
            </a:r>
            <a:r>
              <a:rPr lang="en-GB" sz="1600" dirty="0" smtClean="0">
                <a:latin typeface="+mn-lt"/>
              </a:rPr>
              <a:t/>
            </a:r>
            <a:br>
              <a:rPr lang="en-GB" sz="1600" dirty="0" smtClean="0">
                <a:latin typeface="+mn-lt"/>
              </a:rPr>
            </a:br>
            <a:endParaRPr lang="en-GB" sz="1600" dirty="0">
              <a:latin typeface="+mn-lt"/>
            </a:endParaRPr>
          </a:p>
        </p:txBody>
      </p:sp>
      <p:sp>
        <p:nvSpPr>
          <p:cNvPr id="3" name="Rectangle 2"/>
          <p:cNvSpPr/>
          <p:nvPr/>
        </p:nvSpPr>
        <p:spPr>
          <a:xfrm>
            <a:off x="611560" y="2239416"/>
            <a:ext cx="8424936" cy="338554"/>
          </a:xfrm>
          <a:prstGeom prst="rect">
            <a:avLst/>
          </a:prstGeom>
        </p:spPr>
        <p:txBody>
          <a:bodyPr wrap="square">
            <a:spAutoFit/>
          </a:bodyPr>
          <a:lstStyle/>
          <a:p>
            <a:r>
              <a:rPr lang="id-ID" sz="1600" dirty="0">
                <a:solidFill>
                  <a:prstClr val="black"/>
                </a:solidFill>
              </a:rPr>
              <a:t>Penjagaan 90% keragaman gen dari populasi liar selama 100 tahun</a:t>
            </a:r>
            <a:endParaRPr lang="en-GB" dirty="0">
              <a:solidFill>
                <a:prstClr val="black"/>
              </a:solidFill>
            </a:endParaRP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2180290646"/>
              </p:ext>
            </p:extLst>
          </p:nvPr>
        </p:nvGraphicFramePr>
        <p:xfrm>
          <a:off x="611560" y="2886170"/>
          <a:ext cx="7920879" cy="2832329"/>
        </p:xfrm>
        <a:graphic>
          <a:graphicData uri="http://schemas.openxmlformats.org/drawingml/2006/table">
            <a:tbl>
              <a:tblPr firstRow="1" firstCol="1" bandRow="1">
                <a:tableStyleId>{5C22544A-7EE6-4342-B048-85BDC9FD1C3A}</a:tableStyleId>
              </a:tblPr>
              <a:tblGrid>
                <a:gridCol w="1879530"/>
                <a:gridCol w="984516"/>
                <a:gridCol w="1029267"/>
                <a:gridCol w="1029267"/>
                <a:gridCol w="1029267"/>
                <a:gridCol w="984516"/>
                <a:gridCol w="984516"/>
              </a:tblGrid>
              <a:tr h="504056">
                <a:tc>
                  <a:txBody>
                    <a:bodyPr/>
                    <a:lstStyle/>
                    <a:p>
                      <a:pPr>
                        <a:lnSpc>
                          <a:spcPct val="115000"/>
                        </a:lnSpc>
                        <a:spcAft>
                          <a:spcPts val="0"/>
                        </a:spcAft>
                      </a:pPr>
                      <a:endParaRPr lang="en-GB" sz="2000" dirty="0">
                        <a:effectLst/>
                        <a:latin typeface="Calibri"/>
                        <a:ea typeface="Calibri"/>
                        <a:cs typeface="Times New Roman"/>
                      </a:endParaRPr>
                    </a:p>
                  </a:txBody>
                  <a:tcPr marL="62706" marR="62706" marT="0" marB="0"/>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2000" b="1" kern="1200" dirty="0" smtClean="0">
                          <a:solidFill>
                            <a:schemeClr val="lt1"/>
                          </a:solidFill>
                          <a:effectLst/>
                          <a:latin typeface="+mn-lt"/>
                          <a:ea typeface="+mn-ea"/>
                          <a:cs typeface="+mn-cs"/>
                        </a:rPr>
                        <a:t>Banteng</a:t>
                      </a:r>
                      <a:endParaRPr lang="en-GB" sz="2000" dirty="0">
                        <a:effectLst/>
                        <a:latin typeface="Calibri"/>
                        <a:ea typeface="Calibri"/>
                        <a:cs typeface="Times New Roman"/>
                      </a:endParaRPr>
                    </a:p>
                  </a:txBody>
                  <a:tcPr marL="62706" marR="62706" marT="0" marB="0"/>
                </a:tc>
                <a:tc hMerge="1">
                  <a:txBody>
                    <a:bodyPr/>
                    <a:lstStyle/>
                    <a:p>
                      <a:pPr algn="ctr">
                        <a:lnSpc>
                          <a:spcPct val="115000"/>
                        </a:lnSpc>
                        <a:spcAft>
                          <a:spcPts val="0"/>
                        </a:spcAft>
                      </a:pPr>
                      <a:endParaRPr lang="en-GB" sz="2000" dirty="0">
                        <a:effectLst/>
                        <a:latin typeface="Calibri"/>
                        <a:ea typeface="Calibri"/>
                        <a:cs typeface="Times New Roman"/>
                      </a:endParaRPr>
                    </a:p>
                  </a:txBody>
                  <a:tcPr marL="62706" marR="62706" marT="0" marB="0"/>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2000" b="1" kern="1200" dirty="0" err="1" smtClean="0">
                          <a:solidFill>
                            <a:schemeClr val="lt1"/>
                          </a:solidFill>
                          <a:effectLst/>
                          <a:latin typeface="+mn-lt"/>
                          <a:ea typeface="+mn-ea"/>
                          <a:cs typeface="+mn-cs"/>
                        </a:rPr>
                        <a:t>Anoa</a:t>
                      </a:r>
                      <a:endParaRPr lang="en-GB" sz="2000" dirty="0">
                        <a:effectLst/>
                        <a:latin typeface="Calibri"/>
                        <a:ea typeface="Calibri"/>
                        <a:cs typeface="Times New Roman"/>
                      </a:endParaRPr>
                    </a:p>
                  </a:txBody>
                  <a:tcPr marL="62706" marR="62706" marT="0" marB="0"/>
                </a:tc>
                <a:tc hMerge="1">
                  <a:txBody>
                    <a:bodyPr/>
                    <a:lstStyle/>
                    <a:p>
                      <a:pPr algn="ctr">
                        <a:lnSpc>
                          <a:spcPct val="115000"/>
                        </a:lnSpc>
                        <a:spcAft>
                          <a:spcPts val="0"/>
                        </a:spcAft>
                      </a:pPr>
                      <a:endParaRPr lang="en-GB" sz="2000" dirty="0">
                        <a:effectLst/>
                        <a:latin typeface="Calibri"/>
                        <a:ea typeface="Calibri"/>
                        <a:cs typeface="Times New Roman"/>
                      </a:endParaRPr>
                    </a:p>
                  </a:txBody>
                  <a:tcPr marL="62706" marR="62706" marT="0" marB="0"/>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2000" b="1" kern="1200" dirty="0" err="1" smtClean="0">
                          <a:solidFill>
                            <a:schemeClr val="lt1"/>
                          </a:solidFill>
                          <a:effectLst/>
                          <a:latin typeface="+mn-lt"/>
                          <a:ea typeface="+mn-ea"/>
                          <a:cs typeface="+mn-cs"/>
                        </a:rPr>
                        <a:t>Babirusa</a:t>
                      </a:r>
                      <a:endParaRPr lang="en-GB" sz="2000" dirty="0">
                        <a:effectLst/>
                        <a:latin typeface="Calibri"/>
                        <a:ea typeface="Calibri"/>
                        <a:cs typeface="Times New Roman"/>
                      </a:endParaRPr>
                    </a:p>
                  </a:txBody>
                  <a:tcPr marL="62706" marR="62706" marT="0" marB="0"/>
                </a:tc>
                <a:tc hMerge="1">
                  <a:txBody>
                    <a:bodyPr/>
                    <a:lstStyle/>
                    <a:p>
                      <a:pPr algn="ctr">
                        <a:lnSpc>
                          <a:spcPct val="115000"/>
                        </a:lnSpc>
                        <a:spcAft>
                          <a:spcPts val="0"/>
                        </a:spcAft>
                      </a:pPr>
                      <a:endParaRPr lang="en-GB" sz="2000" dirty="0">
                        <a:effectLst/>
                        <a:latin typeface="Calibri"/>
                        <a:ea typeface="Calibri"/>
                        <a:cs typeface="Times New Roman"/>
                      </a:endParaRPr>
                    </a:p>
                  </a:txBody>
                  <a:tcPr marL="62706" marR="62706" marT="0" marB="0"/>
                </a:tc>
              </a:tr>
              <a:tr h="641292">
                <a:tc>
                  <a:txBody>
                    <a:bodyPr/>
                    <a:lstStyle/>
                    <a:p>
                      <a:pPr>
                        <a:lnSpc>
                          <a:spcPct val="115000"/>
                        </a:lnSpc>
                        <a:spcAft>
                          <a:spcPts val="0"/>
                        </a:spcAft>
                      </a:pPr>
                      <a:r>
                        <a:rPr lang="en-GB" sz="2000" dirty="0">
                          <a:effectLst/>
                        </a:rPr>
                        <a:t> </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kern="1200" dirty="0" smtClean="0">
                          <a:solidFill>
                            <a:schemeClr val="lt1"/>
                          </a:solidFill>
                          <a:effectLst/>
                          <a:latin typeface="+mn-lt"/>
                          <a:ea typeface="+mn-ea"/>
                          <a:cs typeface="+mn-cs"/>
                        </a:rPr>
                        <a:t>2015 </a:t>
                      </a:r>
                      <a:endParaRPr lang="en-GB" sz="2000" b="1" kern="1200" dirty="0">
                        <a:solidFill>
                          <a:schemeClr val="lt1"/>
                        </a:solidFill>
                        <a:effectLst/>
                        <a:latin typeface="+mn-lt"/>
                        <a:ea typeface="+mn-ea"/>
                        <a:cs typeface="+mn-cs"/>
                      </a:endParaRPr>
                    </a:p>
                  </a:txBody>
                  <a:tcPr marL="62706" marR="62706" marT="0" marB="0">
                    <a:solidFill>
                      <a:schemeClr val="accent1"/>
                    </a:solidFill>
                  </a:tcPr>
                </a:tc>
                <a:tc>
                  <a:txBody>
                    <a:bodyPr/>
                    <a:lstStyle/>
                    <a:p>
                      <a:pPr algn="ctr">
                        <a:lnSpc>
                          <a:spcPct val="115000"/>
                        </a:lnSpc>
                        <a:spcAft>
                          <a:spcPts val="0"/>
                        </a:spcAft>
                      </a:pPr>
                      <a:r>
                        <a:rPr lang="en-GB" sz="2000" b="1" kern="1200" dirty="0" smtClean="0">
                          <a:solidFill>
                            <a:schemeClr val="lt1"/>
                          </a:solidFill>
                          <a:effectLst/>
                          <a:latin typeface="+mn-lt"/>
                          <a:ea typeface="+mn-ea"/>
                          <a:cs typeface="+mn-cs"/>
                        </a:rPr>
                        <a:t>Target </a:t>
                      </a:r>
                      <a:endParaRPr lang="en-GB" sz="2000" b="1" kern="1200" dirty="0">
                        <a:solidFill>
                          <a:schemeClr val="lt1"/>
                        </a:solidFill>
                        <a:effectLst/>
                        <a:latin typeface="+mn-lt"/>
                        <a:ea typeface="+mn-ea"/>
                        <a:cs typeface="+mn-cs"/>
                      </a:endParaRPr>
                    </a:p>
                  </a:txBody>
                  <a:tcPr marL="62706" marR="62706" marT="0" marB="0">
                    <a:solidFill>
                      <a:schemeClr val="accent1"/>
                    </a:solidFill>
                  </a:tcPr>
                </a:tc>
                <a:tc>
                  <a:txBody>
                    <a:bodyPr/>
                    <a:lstStyle/>
                    <a:p>
                      <a:pPr algn="ctr">
                        <a:lnSpc>
                          <a:spcPct val="115000"/>
                        </a:lnSpc>
                        <a:spcAft>
                          <a:spcPts val="0"/>
                        </a:spcAft>
                      </a:pPr>
                      <a:r>
                        <a:rPr lang="en-GB" sz="2000" b="1" kern="1200" dirty="0" smtClean="0">
                          <a:solidFill>
                            <a:schemeClr val="lt1"/>
                          </a:solidFill>
                          <a:effectLst/>
                          <a:latin typeface="+mn-lt"/>
                          <a:ea typeface="+mn-ea"/>
                          <a:cs typeface="+mn-cs"/>
                        </a:rPr>
                        <a:t>2015</a:t>
                      </a:r>
                      <a:endParaRPr lang="en-GB" sz="2000" b="1" kern="1200" dirty="0">
                        <a:solidFill>
                          <a:schemeClr val="lt1"/>
                        </a:solidFill>
                        <a:effectLst/>
                        <a:latin typeface="+mn-lt"/>
                        <a:ea typeface="+mn-ea"/>
                        <a:cs typeface="+mn-cs"/>
                      </a:endParaRPr>
                    </a:p>
                  </a:txBody>
                  <a:tcPr marL="62706" marR="62706" marT="0" marB="0">
                    <a:solidFill>
                      <a:schemeClr val="accent1"/>
                    </a:solidFill>
                  </a:tcPr>
                </a:tc>
                <a:tc>
                  <a:txBody>
                    <a:bodyPr/>
                    <a:lstStyle/>
                    <a:p>
                      <a:pPr algn="ctr">
                        <a:lnSpc>
                          <a:spcPct val="115000"/>
                        </a:lnSpc>
                        <a:spcAft>
                          <a:spcPts val="0"/>
                        </a:spcAft>
                      </a:pPr>
                      <a:r>
                        <a:rPr lang="en-GB" sz="2000" b="1" kern="1200" dirty="0" smtClean="0">
                          <a:solidFill>
                            <a:schemeClr val="lt1"/>
                          </a:solidFill>
                          <a:effectLst/>
                          <a:latin typeface="+mn-lt"/>
                          <a:ea typeface="+mn-ea"/>
                          <a:cs typeface="+mn-cs"/>
                        </a:rPr>
                        <a:t>Target</a:t>
                      </a:r>
                      <a:endParaRPr lang="en-GB" sz="2000" b="1" kern="1200" dirty="0">
                        <a:solidFill>
                          <a:schemeClr val="lt1"/>
                        </a:solidFill>
                        <a:effectLst/>
                        <a:latin typeface="+mn-lt"/>
                        <a:ea typeface="+mn-ea"/>
                        <a:cs typeface="+mn-cs"/>
                      </a:endParaRPr>
                    </a:p>
                  </a:txBody>
                  <a:tcPr marL="62706" marR="62706" marT="0" marB="0">
                    <a:solidFill>
                      <a:schemeClr val="accent1"/>
                    </a:solidFill>
                  </a:tcPr>
                </a:tc>
                <a:tc>
                  <a:txBody>
                    <a:bodyPr/>
                    <a:lstStyle/>
                    <a:p>
                      <a:pPr algn="ctr">
                        <a:lnSpc>
                          <a:spcPct val="115000"/>
                        </a:lnSpc>
                        <a:spcAft>
                          <a:spcPts val="0"/>
                        </a:spcAft>
                      </a:pPr>
                      <a:r>
                        <a:rPr lang="en-GB" sz="2000" b="1" kern="1200" dirty="0" smtClean="0">
                          <a:solidFill>
                            <a:schemeClr val="lt1"/>
                          </a:solidFill>
                          <a:effectLst/>
                          <a:latin typeface="+mn-lt"/>
                          <a:ea typeface="+mn-ea"/>
                          <a:cs typeface="+mn-cs"/>
                        </a:rPr>
                        <a:t>2015</a:t>
                      </a:r>
                      <a:endParaRPr lang="en-GB" sz="2000" b="1" kern="1200" dirty="0">
                        <a:solidFill>
                          <a:schemeClr val="lt1"/>
                        </a:solidFill>
                        <a:effectLst/>
                        <a:latin typeface="+mn-lt"/>
                        <a:ea typeface="+mn-ea"/>
                        <a:cs typeface="+mn-cs"/>
                      </a:endParaRPr>
                    </a:p>
                  </a:txBody>
                  <a:tcPr marL="62706" marR="62706" marT="0" marB="0">
                    <a:solidFill>
                      <a:schemeClr val="accent1"/>
                    </a:solidFill>
                  </a:tcPr>
                </a:tc>
                <a:tc>
                  <a:txBody>
                    <a:bodyPr/>
                    <a:lstStyle/>
                    <a:p>
                      <a:pPr algn="ctr">
                        <a:lnSpc>
                          <a:spcPct val="115000"/>
                        </a:lnSpc>
                        <a:spcAft>
                          <a:spcPts val="0"/>
                        </a:spcAft>
                      </a:pPr>
                      <a:r>
                        <a:rPr lang="en-GB" sz="2000" b="1" kern="1200" dirty="0" smtClean="0">
                          <a:solidFill>
                            <a:schemeClr val="lt1"/>
                          </a:solidFill>
                          <a:effectLst/>
                          <a:latin typeface="+mn-lt"/>
                          <a:ea typeface="+mn-ea"/>
                          <a:cs typeface="+mn-cs"/>
                        </a:rPr>
                        <a:t>Target</a:t>
                      </a:r>
                      <a:endParaRPr lang="en-GB" sz="2000" b="1" kern="1200" dirty="0">
                        <a:solidFill>
                          <a:schemeClr val="lt1"/>
                        </a:solidFill>
                        <a:effectLst/>
                        <a:latin typeface="+mn-lt"/>
                        <a:ea typeface="+mn-ea"/>
                        <a:cs typeface="+mn-cs"/>
                      </a:endParaRPr>
                    </a:p>
                  </a:txBody>
                  <a:tcPr marL="62706" marR="62706" marT="0" marB="0">
                    <a:solidFill>
                      <a:schemeClr val="accent1"/>
                    </a:solidFill>
                  </a:tcPr>
                </a:tc>
              </a:tr>
              <a:tr h="562327">
                <a:tc>
                  <a:txBody>
                    <a:bodyPr/>
                    <a:lstStyle/>
                    <a:p>
                      <a:pPr>
                        <a:lnSpc>
                          <a:spcPct val="115000"/>
                        </a:lnSpc>
                        <a:spcAft>
                          <a:spcPts val="0"/>
                        </a:spcAft>
                      </a:pPr>
                      <a:r>
                        <a:rPr lang="en-GB" sz="2000" dirty="0" smtClean="0">
                          <a:effectLst/>
                        </a:rPr>
                        <a:t>Global</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203</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300</a:t>
                      </a:r>
                      <a:endParaRPr lang="en-GB" sz="2000" b="1"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182</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300</a:t>
                      </a:r>
                      <a:endParaRPr lang="en-GB" sz="2000" b="1"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smtClean="0">
                          <a:effectLst/>
                        </a:rPr>
                        <a:t>190</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355</a:t>
                      </a:r>
                      <a:endParaRPr lang="en-GB" sz="2000" b="1" dirty="0">
                        <a:effectLst/>
                        <a:latin typeface="Calibri"/>
                        <a:ea typeface="Calibri"/>
                        <a:cs typeface="Times New Roman"/>
                      </a:endParaRPr>
                    </a:p>
                  </a:txBody>
                  <a:tcPr marL="62706" marR="62706" marT="0" marB="0"/>
                </a:tc>
              </a:tr>
              <a:tr h="562327">
                <a:tc>
                  <a:txBody>
                    <a:bodyPr/>
                    <a:lstStyle/>
                    <a:p>
                      <a:pPr>
                        <a:lnSpc>
                          <a:spcPct val="115000"/>
                        </a:lnSpc>
                        <a:spcAft>
                          <a:spcPts val="0"/>
                        </a:spcAft>
                      </a:pPr>
                      <a:r>
                        <a:rPr lang="en-GB" sz="2000" dirty="0" smtClean="0">
                          <a:effectLst/>
                        </a:rPr>
                        <a:t>Indonesia</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86</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100</a:t>
                      </a:r>
                      <a:endParaRPr lang="en-GB" sz="2000" b="1"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37</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75</a:t>
                      </a:r>
                      <a:endParaRPr lang="en-GB" sz="2000" b="1"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75</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100</a:t>
                      </a:r>
                      <a:endParaRPr lang="en-GB" sz="2000" b="1" dirty="0">
                        <a:effectLst/>
                        <a:latin typeface="Calibri"/>
                        <a:ea typeface="Calibri"/>
                        <a:cs typeface="Times New Roman"/>
                      </a:endParaRPr>
                    </a:p>
                  </a:txBody>
                  <a:tcPr marL="62706" marR="62706" marT="0" marB="0"/>
                </a:tc>
              </a:tr>
              <a:tr h="562327">
                <a:tc>
                  <a:txBody>
                    <a:bodyPr/>
                    <a:lstStyle/>
                    <a:p>
                      <a:pPr>
                        <a:lnSpc>
                          <a:spcPct val="115000"/>
                        </a:lnSpc>
                        <a:spcAft>
                          <a:spcPts val="0"/>
                        </a:spcAft>
                      </a:pPr>
                      <a:r>
                        <a:rPr lang="en-GB" sz="2000" dirty="0" smtClean="0">
                          <a:effectLst/>
                        </a:rPr>
                        <a:t>Europe</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89</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100</a:t>
                      </a:r>
                      <a:endParaRPr lang="en-GB" sz="2000" b="1"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53</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75</a:t>
                      </a:r>
                      <a:endParaRPr lang="en-GB" sz="2000" b="1"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dirty="0">
                          <a:effectLst/>
                        </a:rPr>
                        <a:t>23</a:t>
                      </a:r>
                      <a:endParaRPr lang="en-GB" sz="2000" dirty="0">
                        <a:effectLst/>
                        <a:latin typeface="Calibri"/>
                        <a:ea typeface="Calibri"/>
                        <a:cs typeface="Times New Roman"/>
                      </a:endParaRPr>
                    </a:p>
                  </a:txBody>
                  <a:tcPr marL="62706" marR="62706" marT="0" marB="0"/>
                </a:tc>
                <a:tc>
                  <a:txBody>
                    <a:bodyPr/>
                    <a:lstStyle/>
                    <a:p>
                      <a:pPr algn="ctr">
                        <a:lnSpc>
                          <a:spcPct val="115000"/>
                        </a:lnSpc>
                        <a:spcAft>
                          <a:spcPts val="0"/>
                        </a:spcAft>
                      </a:pPr>
                      <a:r>
                        <a:rPr lang="en-GB" sz="2000" b="1" dirty="0" smtClean="0">
                          <a:effectLst/>
                          <a:latin typeface="Calibri"/>
                          <a:ea typeface="Calibri"/>
                          <a:cs typeface="Times New Roman"/>
                        </a:rPr>
                        <a:t>100</a:t>
                      </a:r>
                      <a:endParaRPr lang="en-GB" sz="2000" b="1" dirty="0">
                        <a:effectLst/>
                        <a:latin typeface="Calibri"/>
                        <a:ea typeface="Calibri"/>
                        <a:cs typeface="Times New Roman"/>
                      </a:endParaRPr>
                    </a:p>
                  </a:txBody>
                  <a:tcPr marL="62706" marR="62706" marT="0" marB="0"/>
                </a:tc>
              </a:tr>
            </a:tbl>
          </a:graphicData>
        </a:graphic>
      </p:graphicFrame>
      <p:sp>
        <p:nvSpPr>
          <p:cNvPr id="11" name="Content Placeholder 2"/>
          <p:cNvSpPr txBox="1">
            <a:spLocks/>
          </p:cNvSpPr>
          <p:nvPr/>
        </p:nvSpPr>
        <p:spPr>
          <a:xfrm>
            <a:off x="611560" y="2577971"/>
            <a:ext cx="8064896" cy="621068"/>
          </a:xfrm>
          <a:prstGeom prst="rect">
            <a:avLst/>
          </a:prstGeom>
        </p:spPr>
        <p:txBody>
          <a:bodyPr/>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marL="0" indent="0">
              <a:buFont typeface="Arial" pitchFamily="34"/>
              <a:buNone/>
            </a:pPr>
            <a:r>
              <a:rPr lang="en-GB" sz="1800" b="1" dirty="0" smtClean="0">
                <a:solidFill>
                  <a:schemeClr val="tx1"/>
                </a:solidFill>
                <a:latin typeface="+mn-lt"/>
              </a:rPr>
              <a:t>Demographic Targets</a:t>
            </a:r>
            <a:r>
              <a:rPr lang="en-GB" sz="2000" dirty="0" smtClean="0">
                <a:solidFill>
                  <a:schemeClr val="tx1"/>
                </a:solidFill>
              </a:rPr>
              <a:t/>
            </a:r>
            <a:br>
              <a:rPr lang="en-GB" sz="2000" dirty="0" smtClean="0">
                <a:solidFill>
                  <a:schemeClr val="tx1"/>
                </a:solidFill>
              </a:rPr>
            </a:br>
            <a:endParaRPr lang="en-GB" sz="2000" dirty="0">
              <a:solidFill>
                <a:schemeClr val="tx1"/>
              </a:solidFill>
            </a:endParaRPr>
          </a:p>
        </p:txBody>
      </p:sp>
      <p:sp>
        <p:nvSpPr>
          <p:cNvPr id="5" name="TextBox 4"/>
          <p:cNvSpPr txBox="1"/>
          <p:nvPr/>
        </p:nvSpPr>
        <p:spPr>
          <a:xfrm>
            <a:off x="913485" y="5761523"/>
            <a:ext cx="7750578" cy="954107"/>
          </a:xfrm>
          <a:prstGeom prst="rect">
            <a:avLst/>
          </a:prstGeom>
          <a:noFill/>
        </p:spPr>
        <p:txBody>
          <a:bodyPr wrap="square" rtlCol="0">
            <a:spAutoFit/>
          </a:bodyPr>
          <a:lstStyle/>
          <a:p>
            <a:pPr algn="ctr"/>
            <a:r>
              <a:rPr lang="en-GB" sz="1400" dirty="0" smtClean="0">
                <a:solidFill>
                  <a:prstClr val="black"/>
                </a:solidFill>
              </a:rPr>
              <a:t>P</a:t>
            </a:r>
            <a:r>
              <a:rPr lang="id-ID" sz="1400" dirty="0" smtClean="0">
                <a:solidFill>
                  <a:prstClr val="black"/>
                </a:solidFill>
              </a:rPr>
              <a:t>opulasi </a:t>
            </a:r>
            <a:r>
              <a:rPr lang="id-ID" sz="1400" dirty="0">
                <a:solidFill>
                  <a:prstClr val="black"/>
                </a:solidFill>
              </a:rPr>
              <a:t>Indonesia sangat penting karena jumlah satwanya dan jumlah founder (keragaman genetik tinggi)</a:t>
            </a:r>
            <a:r>
              <a:rPr lang="en-GB" sz="1400" b="1" dirty="0">
                <a:solidFill>
                  <a:prstClr val="black"/>
                </a:solidFill>
              </a:rPr>
              <a:t/>
            </a:r>
            <a:br>
              <a:rPr lang="en-GB" sz="1400" b="1" dirty="0">
                <a:solidFill>
                  <a:prstClr val="black"/>
                </a:solidFill>
              </a:rPr>
            </a:br>
            <a:endParaRPr lang="en-GB" sz="1400" b="1" dirty="0" smtClean="0"/>
          </a:p>
          <a:p>
            <a:pPr algn="ctr"/>
            <a:r>
              <a:rPr lang="id-ID" sz="1400" b="1" dirty="0">
                <a:solidFill>
                  <a:prstClr val="black"/>
                </a:solidFill>
              </a:rPr>
              <a:t>Pengembangbiakan yang lebih banyak diperlukan untuk mencapai target populasi</a:t>
            </a:r>
            <a:endParaRPr lang="en-GB" sz="1400" b="1" dirty="0"/>
          </a:p>
        </p:txBody>
      </p:sp>
    </p:spTree>
    <p:extLst>
      <p:ext uri="{BB962C8B-B14F-4D97-AF65-F5344CB8AC3E}">
        <p14:creationId xmlns:p14="http://schemas.microsoft.com/office/powerpoint/2010/main" val="1518522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Goal</a:t>
            </a:r>
            <a:r>
              <a:rPr lang="en-GB" sz="3200" dirty="0" smtClean="0"/>
              <a:t> </a:t>
            </a:r>
            <a:r>
              <a:rPr lang="en-GB" sz="3200" dirty="0"/>
              <a:t>2: </a:t>
            </a:r>
            <a:r>
              <a:rPr lang="id-ID" sz="3200" dirty="0"/>
              <a:t>Peningkatan kepedulian untuk pengunjung lembaga konservasi</a:t>
            </a:r>
            <a:r>
              <a:rPr lang="en-GB" sz="3600" dirty="0"/>
              <a:t/>
            </a:r>
            <a:br>
              <a:rPr lang="en-GB" sz="3600" dirty="0"/>
            </a:br>
            <a:endParaRPr lang="en-GB" sz="3600" dirty="0"/>
          </a:p>
        </p:txBody>
      </p:sp>
      <p:sp>
        <p:nvSpPr>
          <p:cNvPr id="3" name="Content Placeholder 2"/>
          <p:cNvSpPr>
            <a:spLocks noGrp="1"/>
          </p:cNvSpPr>
          <p:nvPr>
            <p:ph idx="1"/>
          </p:nvPr>
        </p:nvSpPr>
        <p:spPr>
          <a:xfrm>
            <a:off x="0" y="2060848"/>
            <a:ext cx="9036496" cy="4608512"/>
          </a:xfrm>
        </p:spPr>
        <p:txBody>
          <a:bodyPr/>
          <a:lstStyle/>
          <a:p>
            <a:r>
              <a:rPr lang="id-ID" sz="1800" dirty="0"/>
              <a:t>Mendukung kebutuhan program ex-situ (lembaga konservasi dan LSM konservasi): meliputi pelatihan staff dan dukungan pendidikan konservasi dan mengembangkan perangkat untuk edukasi, misalnya papan informasi</a:t>
            </a:r>
            <a:endParaRPr lang="en-US" sz="1800" dirty="0"/>
          </a:p>
          <a:p>
            <a:endParaRPr lang="en-GB" dirty="0"/>
          </a:p>
          <a:p>
            <a:endParaRPr lang="en-GB" dirty="0"/>
          </a:p>
        </p:txBody>
      </p:sp>
      <p:pic>
        <p:nvPicPr>
          <p:cNvPr id="5" name="Picture 4"/>
          <p:cNvPicPr/>
          <p:nvPr/>
        </p:nvPicPr>
        <p:blipFill rotWithShape="1">
          <a:blip r:embed="rId2"/>
          <a:srcRect l="9523" t="20082" r="36102" b="11603"/>
          <a:stretch/>
        </p:blipFill>
        <p:spPr bwMode="auto">
          <a:xfrm>
            <a:off x="1619672" y="3068960"/>
            <a:ext cx="5815548" cy="37890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0318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7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Default Design">
      <a:majorFont>
        <a:latin typeface="Chester Zo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Default Design">
      <a:majorFont>
        <a:latin typeface="Chester Zo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Default Design">
      <a:majorFont>
        <a:latin typeface="Chester Zo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Default Design">
      <a:majorFont>
        <a:latin typeface="Chester Zo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500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9188C0EE6A574A854CB2ACE3C33907" ma:contentTypeVersion="1" ma:contentTypeDescription="Create a new document." ma:contentTypeScope="" ma:versionID="cea4132b1959c66b73935fcf5f61ab6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58BCF3-D1DB-4886-8D03-49C51D8BC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327B90-BE27-4F58-BA2E-D847FAF90C11}">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sharepoint/v3"/>
    <ds:schemaRef ds:uri="http://www.w3.org/XML/1998/namespace"/>
  </ds:schemaRefs>
</ds:datastoreItem>
</file>

<file path=customXml/itemProps3.xml><?xml version="1.0" encoding="utf-8"?>
<ds:datastoreItem xmlns:ds="http://schemas.openxmlformats.org/officeDocument/2006/customXml" ds:itemID="{90324977-D0DD-4642-A0A9-595214C5FC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2708</TotalTime>
  <Words>903</Words>
  <Application>Microsoft Office PowerPoint</Application>
  <PresentationFormat>On-screen Show (4:3)</PresentationFormat>
  <Paragraphs>118</Paragraphs>
  <Slides>17</Slides>
  <Notes>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17</vt:i4>
      </vt:variant>
    </vt:vector>
  </HeadingPairs>
  <TitlesOfParts>
    <vt:vector size="27" baseType="lpstr">
      <vt:lpstr>Arial</vt:lpstr>
      <vt:lpstr>Tahoma</vt:lpstr>
      <vt:lpstr>Calibri</vt:lpstr>
      <vt:lpstr>Times New Roman</vt:lpstr>
      <vt:lpstr>Wingdings</vt:lpstr>
      <vt:lpstr>Chester Zoo</vt:lpstr>
      <vt:lpstr>7_Default Design</vt:lpstr>
      <vt:lpstr>6_Default Design</vt:lpstr>
      <vt:lpstr>4_Default Design</vt:lpstr>
      <vt:lpstr>5_Default Design</vt:lpstr>
      <vt:lpstr>Rencana Global Pengelolaan Jenis (GSMP) untuk Banteng, Anoa, dan Babirusa.</vt:lpstr>
      <vt:lpstr>The Asian Wild Cattle Specialist Group</vt:lpstr>
      <vt:lpstr>PowerPoint Presentation</vt:lpstr>
      <vt:lpstr>Apakah Rencana Global Pengelolaan Jenis?   </vt:lpstr>
      <vt:lpstr>PowerPoint Presentation</vt:lpstr>
      <vt:lpstr>Banteng, anoa and babirusa  </vt:lpstr>
      <vt:lpstr>What are the GSMPs Goals?</vt:lpstr>
      <vt:lpstr>Goal 1: Mencapai populasi ex-situ global yang sehat secara demografi dan genetik</vt:lpstr>
      <vt:lpstr>Goal 2: Peningkatan kepedulian untuk pengunjung lembaga konservasi </vt:lpstr>
      <vt:lpstr>Role 3: Ahli lembaga konservasi membantu usaha in-situ </vt:lpstr>
      <vt:lpstr>Role 4: Mendukung in-situ </vt:lpstr>
      <vt:lpstr>Pendekatan Satu Rencana</vt:lpstr>
      <vt:lpstr>PowerPoint Presentation</vt:lpstr>
      <vt:lpstr>Fokus edukasi GSMP </vt:lpstr>
      <vt:lpstr>Fokus edukasi</vt:lpstr>
      <vt:lpstr>Kita semua adalah bagian dari ini!!!</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CZ Powerpoint Template</dc:title>
  <dc:creator>Simon Hacking</dc:creator>
  <cp:lastModifiedBy>John Abernethy</cp:lastModifiedBy>
  <cp:revision>142</cp:revision>
  <cp:lastPrinted>2017-09-27T09:08:44Z</cp:lastPrinted>
  <dcterms:created xsi:type="dcterms:W3CDTF">2011-10-24T14:10:42Z</dcterms:created>
  <dcterms:modified xsi:type="dcterms:W3CDTF">2017-10-09T02:41:49Z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0x0101006B9188C0EE6A574A854CB2ACE3C33907</vt:lpwstr>
  </property>
</Properties>
</file>